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1" r:id="rId1"/>
  </p:sldMasterIdLst>
  <p:notesMasterIdLst>
    <p:notesMasterId r:id="rId34"/>
  </p:notesMasterIdLst>
  <p:sldIdLst>
    <p:sldId id="314" r:id="rId2"/>
    <p:sldId id="380" r:id="rId3"/>
    <p:sldId id="391" r:id="rId4"/>
    <p:sldId id="381" r:id="rId5"/>
    <p:sldId id="405" r:id="rId6"/>
    <p:sldId id="406" r:id="rId7"/>
    <p:sldId id="333" r:id="rId8"/>
    <p:sldId id="336" r:id="rId9"/>
    <p:sldId id="341" r:id="rId10"/>
    <p:sldId id="315" r:id="rId11"/>
    <p:sldId id="334" r:id="rId12"/>
    <p:sldId id="337" r:id="rId13"/>
    <p:sldId id="378" r:id="rId14"/>
    <p:sldId id="359" r:id="rId15"/>
    <p:sldId id="388" r:id="rId16"/>
    <p:sldId id="392" r:id="rId17"/>
    <p:sldId id="393" r:id="rId18"/>
    <p:sldId id="394" r:id="rId19"/>
    <p:sldId id="395" r:id="rId20"/>
    <p:sldId id="400" r:id="rId21"/>
    <p:sldId id="396" r:id="rId22"/>
    <p:sldId id="398" r:id="rId23"/>
    <p:sldId id="399" r:id="rId24"/>
    <p:sldId id="404" r:id="rId25"/>
    <p:sldId id="401" r:id="rId26"/>
    <p:sldId id="402" r:id="rId27"/>
    <p:sldId id="383" r:id="rId28"/>
    <p:sldId id="318" r:id="rId29"/>
    <p:sldId id="403" r:id="rId30"/>
    <p:sldId id="313" r:id="rId31"/>
    <p:sldId id="345" r:id="rId32"/>
    <p:sldId id="379" r:id="rId33"/>
  </p:sldIdLst>
  <p:sldSz cx="9144000" cy="6858000" type="screen4x3"/>
  <p:notesSz cx="6797675" cy="9926638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3C3D"/>
    <a:srgbClr val="D3CADD"/>
    <a:srgbClr val="B3A2C7"/>
    <a:srgbClr val="D99694"/>
    <a:srgbClr val="C4D3E5"/>
    <a:srgbClr val="95B3D7"/>
    <a:srgbClr val="531618"/>
    <a:srgbClr val="FF0000"/>
    <a:srgbClr val="D1FFD1"/>
    <a:srgbClr val="FFD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57"/>
    <p:restoredTop sz="86298" autoAdjust="0"/>
  </p:normalViewPr>
  <p:slideViewPr>
    <p:cSldViewPr snapToGrid="0">
      <p:cViewPr>
        <p:scale>
          <a:sx n="139" d="100"/>
          <a:sy n="139" d="100"/>
        </p:scale>
        <p:origin x="-336" y="-17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defTabSz="914378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4" y="1"/>
            <a:ext cx="294586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defTabSz="914378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64" y="4714653"/>
            <a:ext cx="5438748" cy="446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7766"/>
            <a:ext cx="2945862" cy="497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defTabSz="914378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294" y="9427766"/>
            <a:ext cx="2945862" cy="497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defTabSz="914378">
              <a:defRPr sz="1200"/>
            </a:lvl1pPr>
          </a:lstStyle>
          <a:p>
            <a:fld id="{E67F63E9-940E-4FD0-8ECB-05D717DA4AA4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52063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F63E9-940E-4FD0-8ECB-05D717DA4AA4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7425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F63E9-940E-4FD0-8ECB-05D717DA4AA4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3683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F63E9-940E-4FD0-8ECB-05D717DA4AA4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6844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F63E9-940E-4FD0-8ECB-05D717DA4AA4}" type="slidenum">
              <a:rPr lang="en-AU" smtClean="0"/>
              <a:pPr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2758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F63E9-940E-4FD0-8ECB-05D717DA4AA4}" type="slidenum">
              <a:rPr lang="en-AU" smtClean="0"/>
              <a:pPr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7408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F63E9-940E-4FD0-8ECB-05D717DA4AA4}" type="slidenum">
              <a:rPr lang="en-AU" smtClean="0"/>
              <a:pPr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9442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F63E9-940E-4FD0-8ECB-05D717DA4AA4}" type="slidenum">
              <a:rPr lang="en-AU" smtClean="0"/>
              <a:pPr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0353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F63E9-940E-4FD0-8ECB-05D717DA4AA4}" type="slidenum">
              <a:rPr lang="en-AU" smtClean="0"/>
              <a:pPr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7411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777B8E-2CCE-4781-AA50-2EF9E1FA32DA}" type="slidenum">
              <a:rPr lang="en-AU"/>
              <a:pPr/>
              <a:t>28</a:t>
            </a:fld>
            <a:endParaRPr lang="en-A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F63E9-940E-4FD0-8ECB-05D717DA4AA4}" type="slidenum">
              <a:rPr lang="en-AU" smtClean="0"/>
              <a:pPr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71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4E4001-5BF4-4CF6-AE75-A9D3A2704640}" type="slidenum">
              <a:rPr lang="en-AU" smtClean="0"/>
              <a:pPr>
                <a:defRPr/>
              </a:pPr>
              <a:t>30</a:t>
            </a:fld>
            <a:endParaRPr lang="en-A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F63E9-940E-4FD0-8ECB-05D717DA4AA4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1050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F63E9-940E-4FD0-8ECB-05D717DA4AA4}" type="slidenum">
              <a:rPr lang="en-AU" smtClean="0"/>
              <a:pPr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6786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F63E9-940E-4FD0-8ECB-05D717DA4AA4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1728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174AD-E9E1-4261-AB77-D55BB0A88496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1DA84-487C-7949-BFF3-2B3A45F6463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174AD-E9E1-4261-AB77-D55BB0A8849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F63E9-940E-4FD0-8ECB-05D717DA4AA4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7893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174AD-E9E1-4261-AB77-D55BB0A8849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174AD-E9E1-4261-AB77-D55BB0A8849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E381-BF01-4448-839E-82A33FF485B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613B-9B53-8347-8417-B0EEAE35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17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E381-BF01-4448-839E-82A33FF485B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613B-9B53-8347-8417-B0EEAE35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9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E381-BF01-4448-839E-82A33FF485B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613B-9B53-8347-8417-B0EEAE35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5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E381-BF01-4448-839E-82A33FF485B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613B-9B53-8347-8417-B0EEAE35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14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E381-BF01-4448-839E-82A33FF485B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613B-9B53-8347-8417-B0EEAE35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3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E381-BF01-4448-839E-82A33FF485B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613B-9B53-8347-8417-B0EEAE35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18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E381-BF01-4448-839E-82A33FF485B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613B-9B53-8347-8417-B0EEAE35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42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E381-BF01-4448-839E-82A33FF485B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613B-9B53-8347-8417-B0EEAE35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9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E381-BF01-4448-839E-82A33FF485B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613B-9B53-8347-8417-B0EEAE35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16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E381-BF01-4448-839E-82A33FF485B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613B-9B53-8347-8417-B0EEAE35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09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E381-BF01-4448-839E-82A33FF485B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613B-9B53-8347-8417-B0EEAE35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7E381-BF01-4448-839E-82A33FF485BE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F613B-9B53-8347-8417-B0EEAE35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7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accent1">
              <a:lumMod val="50000"/>
            </a:schemeClr>
          </a:solidFill>
          <a:latin typeface="Avenir Light"/>
          <a:ea typeface="+mj-ea"/>
          <a:cs typeface="Avenir Light"/>
        </a:defRPr>
      </a:lvl1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600"/>
        </a:spcAft>
        <a:buFont typeface="Arial"/>
        <a:buChar char="•"/>
        <a:defRPr sz="3400" kern="1200">
          <a:solidFill>
            <a:schemeClr val="accent1">
              <a:lumMod val="50000"/>
            </a:schemeClr>
          </a:solidFill>
          <a:latin typeface="Avenir Light"/>
          <a:ea typeface="+mn-ea"/>
          <a:cs typeface="Avenir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F3F3F"/>
          </a:solidFill>
          <a:latin typeface="Avenir Light"/>
          <a:ea typeface="+mn-ea"/>
          <a:cs typeface="Avenir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F3F3F"/>
          </a:solidFill>
          <a:latin typeface="Avenir Light"/>
          <a:ea typeface="+mn-ea"/>
          <a:cs typeface="Avenir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F3F3F"/>
          </a:solidFill>
          <a:latin typeface="Avenir Light"/>
          <a:ea typeface="+mn-ea"/>
          <a:cs typeface="Avenir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F3F3F"/>
          </a:solidFill>
          <a:latin typeface="Avenir Light"/>
          <a:ea typeface="+mn-ea"/>
          <a:cs typeface="Avenir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com/composer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jpeg"/><Relationship Id="rId1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</a:t>
            </a:r>
            <a:r>
              <a:rPr lang="en-US" sz="4000" b="1" dirty="0" smtClean="0"/>
              <a:t>PEN</a:t>
            </a:r>
            <a:r>
              <a:rPr lang="en-US" b="1" dirty="0" smtClean="0"/>
              <a:t> D</a:t>
            </a:r>
            <a:r>
              <a:rPr lang="en-US" sz="4000" b="1" dirty="0" smtClean="0"/>
              <a:t>ATA</a:t>
            </a:r>
            <a:r>
              <a:rPr lang="en-US" b="1" dirty="0" smtClean="0"/>
              <a:t> </a:t>
            </a:r>
            <a:r>
              <a:rPr lang="mr-IN" b="1" dirty="0" smtClean="0"/>
              <a:t>–</a:t>
            </a:r>
            <a:r>
              <a:rPr lang="en-US" b="1" dirty="0" smtClean="0"/>
              <a:t> L</a:t>
            </a:r>
            <a:r>
              <a:rPr lang="en-US" sz="4000" b="1" dirty="0" smtClean="0"/>
              <a:t>INK</a:t>
            </a:r>
            <a:r>
              <a:rPr lang="en-US" b="1" dirty="0" smtClean="0"/>
              <a:t> I</a:t>
            </a:r>
            <a:r>
              <a:rPr lang="en-US" sz="4000" b="1" dirty="0" smtClean="0"/>
              <a:t>T</a:t>
            </a:r>
            <a:r>
              <a:rPr lang="en-US" b="1" dirty="0" smtClean="0"/>
              <a:t>!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01699" y="3886200"/>
            <a:ext cx="7717865" cy="1752600"/>
          </a:xfrm>
        </p:spPr>
        <p:txBody>
          <a:bodyPr>
            <a:noAutofit/>
          </a:bodyPr>
          <a:lstStyle/>
          <a:p>
            <a:endParaRPr lang="en-AU" dirty="0" smtClean="0">
              <a:solidFill>
                <a:srgbClr val="000000"/>
              </a:solidFill>
            </a:endParaRPr>
          </a:p>
          <a:p>
            <a:r>
              <a:rPr lang="en-AU" sz="2600" dirty="0" smtClean="0">
                <a:solidFill>
                  <a:srgbClr val="000000"/>
                </a:solidFill>
              </a:rPr>
              <a:t>Dr Armin Haller</a:t>
            </a:r>
          </a:p>
          <a:p>
            <a:r>
              <a:rPr lang="en-AU" sz="2000" i="1" dirty="0" smtClean="0"/>
              <a:t>Senior Lecturer</a:t>
            </a:r>
            <a:r>
              <a:rPr lang="en-AU" sz="2000" dirty="0" smtClean="0"/>
              <a:t>, ANU</a:t>
            </a:r>
            <a:br>
              <a:rPr lang="en-AU" sz="2000" dirty="0" smtClean="0"/>
            </a:br>
            <a:r>
              <a:rPr lang="en-AU" sz="2000" i="1" dirty="0" smtClean="0"/>
              <a:t>Chair</a:t>
            </a:r>
            <a:r>
              <a:rPr lang="en-AU" sz="2000" dirty="0" smtClean="0"/>
              <a:t>, Australian </a:t>
            </a:r>
            <a:r>
              <a:rPr lang="en-AU" sz="2000" dirty="0"/>
              <a:t>Government Linked Data Working Group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1. </a:t>
            </a:r>
            <a:r>
              <a:rPr lang="en-US" u="sng" dirty="0" smtClean="0">
                <a:solidFill>
                  <a:srgbClr val="000000"/>
                </a:solidFill>
              </a:rPr>
              <a:t>I</a:t>
            </a:r>
            <a:r>
              <a:rPr lang="en-US" sz="4000" u="sng" dirty="0" smtClean="0">
                <a:solidFill>
                  <a:srgbClr val="000000"/>
                </a:solidFill>
              </a:rPr>
              <a:t>DENTIFY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i="1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723C3D"/>
                </a:solidFill>
              </a:rPr>
              <a:t>THINGS</a:t>
            </a:r>
            <a:r>
              <a:rPr lang="en-US" i="1" dirty="0" smtClean="0">
                <a:solidFill>
                  <a:srgbClr val="000000"/>
                </a:solidFill>
              </a:rPr>
              <a:t>’</a:t>
            </a:r>
            <a:endParaRPr lang="en-AU" i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AU" dirty="0" smtClean="0"/>
              <a:t>Government agencies already keep lists of identifiers </a:t>
            </a:r>
            <a:r>
              <a:rPr lang="en-AU" dirty="0"/>
              <a:t>for ‘</a:t>
            </a:r>
            <a:r>
              <a:rPr lang="en-AU" i="1" dirty="0" smtClean="0">
                <a:solidFill>
                  <a:srgbClr val="723C3D"/>
                </a:solidFill>
              </a:rPr>
              <a:t>THINGS</a:t>
            </a:r>
            <a:r>
              <a:rPr lang="en-AU" dirty="0" smtClean="0"/>
              <a:t>’ they are responsible for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254061"/>
                </a:solidFill>
              </a:rPr>
              <a:t>URIs are required for ‘</a:t>
            </a:r>
            <a:r>
              <a:rPr lang="en-US" i="1" dirty="0" smtClean="0">
                <a:solidFill>
                  <a:srgbClr val="723C3D"/>
                </a:solidFill>
              </a:rPr>
              <a:t>THINGS</a:t>
            </a:r>
            <a:r>
              <a:rPr lang="en-US" i="1" dirty="0" smtClean="0">
                <a:solidFill>
                  <a:srgbClr val="254061"/>
                </a:solidFill>
              </a:rPr>
              <a:t>’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</a:t>
            </a:r>
            <a:r>
              <a:rPr lang="en-US" dirty="0" smtClean="0"/>
              <a:t>eople, places, companies, products, roads, hospitals, schools, events, natural resources, etc.</a:t>
            </a:r>
          </a:p>
          <a:p>
            <a:pPr lvl="1">
              <a:lnSpc>
                <a:spcPct val="110000"/>
              </a:lnSpc>
            </a:pPr>
            <a:r>
              <a:rPr lang="en-AU" dirty="0" smtClean="0"/>
              <a:t>e.g. ‘</a:t>
            </a:r>
            <a:r>
              <a:rPr lang="de-DE" dirty="0"/>
              <a:t>AU239</a:t>
            </a:r>
            <a:r>
              <a:rPr lang="en-AU" dirty="0" smtClean="0"/>
              <a:t>’ Sample stored at Geoscience Australia</a:t>
            </a:r>
          </a:p>
          <a:p>
            <a:pPr lvl="2">
              <a:lnSpc>
                <a:spcPct val="110000"/>
              </a:lnSpc>
            </a:pPr>
            <a:r>
              <a:rPr lang="en-AU" dirty="0" smtClean="0"/>
              <a:t>uses unique identifier (URI = URL):</a:t>
            </a:r>
            <a:br>
              <a:rPr lang="en-AU" dirty="0" smtClean="0"/>
            </a:br>
            <a:r>
              <a:rPr lang="en-AU" sz="2600" u="sng" dirty="0">
                <a:solidFill>
                  <a:srgbClr val="723C3D"/>
                </a:solidFill>
                <a:latin typeface="Calibri"/>
                <a:cs typeface="Calibri"/>
              </a:rPr>
              <a:t>http://</a:t>
            </a:r>
            <a:r>
              <a:rPr lang="en-AU" sz="2600" u="sng" dirty="0" err="1">
                <a:solidFill>
                  <a:srgbClr val="723C3D"/>
                </a:solidFill>
                <a:latin typeface="Calibri"/>
                <a:cs typeface="Calibri"/>
              </a:rPr>
              <a:t>pid.geoscience.gov.au</a:t>
            </a:r>
            <a:r>
              <a:rPr lang="en-AU" sz="2600" u="sng" dirty="0">
                <a:solidFill>
                  <a:srgbClr val="723C3D"/>
                </a:solidFill>
                <a:latin typeface="Calibri"/>
                <a:cs typeface="Calibri"/>
              </a:rPr>
              <a:t>/sample/AU239</a:t>
            </a:r>
            <a:endParaRPr lang="en-A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90965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</a:rPr>
              <a:t>2. M</a:t>
            </a:r>
            <a:r>
              <a:rPr lang="en-US" sz="3600" dirty="0" smtClean="0">
                <a:solidFill>
                  <a:srgbClr val="000000"/>
                </a:solidFill>
              </a:rPr>
              <a:t>AKE</a:t>
            </a:r>
            <a:r>
              <a:rPr lang="en-US" sz="4000" dirty="0" smtClean="0">
                <a:solidFill>
                  <a:srgbClr val="000000"/>
                </a:solidFill>
              </a:rPr>
              <a:t> </a:t>
            </a:r>
            <a:r>
              <a:rPr lang="en-US" sz="4000" i="1" dirty="0" smtClean="0">
                <a:solidFill>
                  <a:srgbClr val="000000"/>
                </a:solidFill>
              </a:rPr>
              <a:t>‘</a:t>
            </a:r>
            <a:r>
              <a:rPr lang="en-US" sz="4000" i="1" dirty="0" smtClean="0">
                <a:solidFill>
                  <a:srgbClr val="723C3D"/>
                </a:solidFill>
              </a:rPr>
              <a:t>THINGS</a:t>
            </a:r>
            <a:r>
              <a:rPr lang="en-US" sz="4000" dirty="0" smtClean="0">
                <a:solidFill>
                  <a:srgbClr val="000000"/>
                </a:solidFill>
              </a:rPr>
              <a:t>’ </a:t>
            </a:r>
            <a:r>
              <a:rPr lang="en-US" sz="4000" u="sng" dirty="0" smtClean="0">
                <a:solidFill>
                  <a:srgbClr val="000000"/>
                </a:solidFill>
              </a:rPr>
              <a:t>A</a:t>
            </a:r>
            <a:r>
              <a:rPr lang="en-US" sz="3600" u="sng" dirty="0" smtClean="0">
                <a:solidFill>
                  <a:srgbClr val="000000"/>
                </a:solidFill>
              </a:rPr>
              <a:t>VAILABLE</a:t>
            </a:r>
            <a:r>
              <a:rPr lang="en-US" sz="4000" u="sng" dirty="0" smtClean="0">
                <a:solidFill>
                  <a:srgbClr val="000000"/>
                </a:solidFill>
              </a:rPr>
              <a:t> O</a:t>
            </a:r>
            <a:r>
              <a:rPr lang="en-US" sz="3600" u="sng" dirty="0" smtClean="0">
                <a:solidFill>
                  <a:srgbClr val="000000"/>
                </a:solidFill>
              </a:rPr>
              <a:t>NLINE</a:t>
            </a:r>
            <a:endParaRPr lang="en-US" sz="3600" u="sng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Put information about these</a:t>
            </a:r>
            <a:r>
              <a:rPr lang="en-US" dirty="0"/>
              <a:t> ‘</a:t>
            </a:r>
            <a:r>
              <a:rPr lang="en-US" i="1" dirty="0" smtClean="0">
                <a:solidFill>
                  <a:srgbClr val="723C3D"/>
                </a:solidFill>
              </a:rPr>
              <a:t>THINGS</a:t>
            </a:r>
            <a:r>
              <a:rPr lang="en-US" dirty="0" smtClean="0"/>
              <a:t>’ on your website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 smtClean="0"/>
              <a:t>i.e. when you type …</a:t>
            </a:r>
          </a:p>
          <a:p>
            <a:pPr marL="857250" lvl="2" indent="0">
              <a:buNone/>
            </a:pPr>
            <a:r>
              <a:rPr lang="en-US" u="sng" dirty="0">
                <a:solidFill>
                  <a:srgbClr val="723C3D"/>
                </a:solidFill>
                <a:latin typeface="Calibri"/>
                <a:cs typeface="Calibri"/>
              </a:rPr>
              <a:t>http://</a:t>
            </a:r>
            <a:r>
              <a:rPr lang="en-US" u="sng" dirty="0" err="1">
                <a:solidFill>
                  <a:srgbClr val="723C3D"/>
                </a:solidFill>
                <a:latin typeface="Calibri"/>
                <a:cs typeface="Calibri"/>
              </a:rPr>
              <a:t>pid.geoscience.gov.au</a:t>
            </a:r>
            <a:r>
              <a:rPr lang="en-US" u="sng" dirty="0">
                <a:solidFill>
                  <a:srgbClr val="723C3D"/>
                </a:solidFill>
                <a:latin typeface="Calibri"/>
                <a:cs typeface="Calibri"/>
              </a:rPr>
              <a:t>/sample/AU239</a:t>
            </a:r>
          </a:p>
          <a:p>
            <a:pPr marL="457200" lvl="1" indent="0">
              <a:spcBef>
                <a:spcPts val="624"/>
              </a:spcBef>
              <a:buNone/>
            </a:pPr>
            <a:r>
              <a:rPr lang="en-AU" dirty="0" smtClean="0"/>
              <a:t>… in your browser you should get </a:t>
            </a:r>
            <a:r>
              <a:rPr lang="en-AU" u="sng" dirty="0" smtClean="0"/>
              <a:t>some information</a:t>
            </a:r>
            <a:r>
              <a:rPr lang="en-AU" dirty="0" smtClean="0"/>
              <a:t> about Sample AU239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2465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5449598" y="4478459"/>
            <a:ext cx="2255567" cy="565966"/>
          </a:xfrm>
          <a:prstGeom prst="rect">
            <a:avLst/>
          </a:prstGeom>
          <a:solidFill>
            <a:srgbClr val="D3CADD"/>
          </a:solidFill>
          <a:ln w="19050">
            <a:solidFill>
              <a:srgbClr val="D3CA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46800" rtlCol="0" anchor="ctr"/>
          <a:lstStyle/>
          <a:p>
            <a:pPr algn="ctr"/>
            <a:endParaRPr lang="en-US">
              <a:solidFill>
                <a:srgbClr val="723C3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3. P</a:t>
            </a:r>
            <a:r>
              <a:rPr lang="en-US" sz="4000" dirty="0">
                <a:solidFill>
                  <a:srgbClr val="000000"/>
                </a:solidFill>
              </a:rPr>
              <a:t>ROVIDE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u="sng" dirty="0">
                <a:solidFill>
                  <a:srgbClr val="000000"/>
                </a:solidFill>
              </a:rPr>
              <a:t>M</a:t>
            </a:r>
            <a:r>
              <a:rPr lang="en-US" sz="4000" u="sng" dirty="0">
                <a:solidFill>
                  <a:srgbClr val="000000"/>
                </a:solidFill>
              </a:rPr>
              <a:t>ACHINE</a:t>
            </a:r>
            <a:r>
              <a:rPr lang="en-US" u="sng" dirty="0">
                <a:solidFill>
                  <a:srgbClr val="000000"/>
                </a:solidFill>
              </a:rPr>
              <a:t>-R</a:t>
            </a:r>
            <a:r>
              <a:rPr lang="en-US" sz="4000" u="sng" dirty="0">
                <a:solidFill>
                  <a:srgbClr val="000000"/>
                </a:solidFill>
              </a:rPr>
              <a:t>EADABLE</a:t>
            </a:r>
            <a:r>
              <a:rPr lang="en-US" u="sng" dirty="0">
                <a:solidFill>
                  <a:srgbClr val="000000"/>
                </a:solidFill>
              </a:rPr>
              <a:t> I</a:t>
            </a:r>
            <a:r>
              <a:rPr lang="en-US" sz="4000" u="sng" dirty="0">
                <a:solidFill>
                  <a:srgbClr val="000000"/>
                </a:solidFill>
              </a:rPr>
              <a:t>NFORMATION</a:t>
            </a:r>
            <a:endParaRPr lang="en-US" sz="3100" b="1" u="sng" dirty="0">
              <a:solidFill>
                <a:srgbClr val="000000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8118485" cy="195913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smtClean="0"/>
              <a:t>Use knowledge representation languages (e.g. RDF/OWL) to …</a:t>
            </a:r>
          </a:p>
          <a:p>
            <a:pPr marL="266700" indent="-266700">
              <a:lnSpc>
                <a:spcPct val="120000"/>
              </a:lnSpc>
              <a:buNone/>
            </a:pPr>
            <a:r>
              <a:rPr lang="en-US" dirty="0" smtClean="0"/>
              <a:t>…	make </a:t>
            </a:r>
            <a:r>
              <a:rPr lang="en-US" dirty="0"/>
              <a:t>statements about </a:t>
            </a:r>
            <a:r>
              <a:rPr lang="en-US" dirty="0" smtClean="0"/>
              <a:t>resources (‘</a:t>
            </a:r>
            <a:r>
              <a:rPr lang="en-US" i="1" dirty="0" smtClean="0">
                <a:solidFill>
                  <a:srgbClr val="723C3D"/>
                </a:solidFill>
              </a:rPr>
              <a:t>THINGS</a:t>
            </a:r>
            <a:r>
              <a:rPr lang="en-US" dirty="0" smtClean="0"/>
              <a:t>’) </a:t>
            </a:r>
            <a:r>
              <a:rPr lang="en-US" dirty="0"/>
              <a:t>in the form </a:t>
            </a:r>
            <a:r>
              <a:rPr lang="en-US" dirty="0" smtClean="0"/>
              <a:t>of</a:t>
            </a:r>
            <a:br>
              <a:rPr lang="en-US" dirty="0" smtClean="0"/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Subject</a:t>
            </a:r>
            <a:r>
              <a:rPr lang="en-US" dirty="0" smtClean="0"/>
              <a:t>–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Predicate</a:t>
            </a:r>
            <a:r>
              <a:rPr lang="en-US" dirty="0" smtClean="0"/>
              <a:t>–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Object</a:t>
            </a:r>
            <a:r>
              <a:rPr lang="en-US" dirty="0" smtClean="0"/>
              <a:t> expressions:</a:t>
            </a:r>
          </a:p>
          <a:p>
            <a:pPr>
              <a:lnSpc>
                <a:spcPct val="120000"/>
              </a:lnSpc>
            </a:pPr>
            <a:endParaRPr lang="en-US" u="sng" dirty="0" smtClean="0">
              <a:solidFill>
                <a:srgbClr val="723C3D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049691"/>
              </p:ext>
            </p:extLst>
          </p:nvPr>
        </p:nvGraphicFramePr>
        <p:xfrm>
          <a:off x="157130" y="5389962"/>
          <a:ext cx="8462435" cy="122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3235"/>
                <a:gridCol w="1411941"/>
                <a:gridCol w="3617259"/>
              </a:tblGrid>
              <a:tr h="2692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venir Light"/>
                          <a:cs typeface="Avenir Light"/>
                        </a:rPr>
                        <a:t>Subject</a:t>
                      </a:r>
                      <a:endParaRPr lang="en-US" sz="1600" dirty="0">
                        <a:solidFill>
                          <a:schemeClr val="tx1"/>
                        </a:solidFill>
                        <a:latin typeface="Avenir Light"/>
                        <a:cs typeface="Avenir Light"/>
                      </a:endParaRPr>
                    </a:p>
                  </a:txBody>
                  <a:tcPr marL="72000" marR="7200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venir Light"/>
                          <a:cs typeface="Avenir Light"/>
                        </a:rPr>
                        <a:t>Predicate</a:t>
                      </a:r>
                      <a:endParaRPr lang="en-US" sz="1600" dirty="0">
                        <a:solidFill>
                          <a:schemeClr val="tx1"/>
                        </a:solidFill>
                        <a:latin typeface="Avenir Light"/>
                        <a:cs typeface="Avenir Light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venir Light"/>
                          <a:cs typeface="Avenir Light"/>
                        </a:rPr>
                        <a:t>Object</a:t>
                      </a:r>
                      <a:endParaRPr lang="en-US" sz="1600" dirty="0">
                        <a:solidFill>
                          <a:schemeClr val="tx1"/>
                        </a:solidFill>
                        <a:latin typeface="Avenir Light"/>
                        <a:cs typeface="Avenir Light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sng" dirty="0" smtClean="0">
                          <a:solidFill>
                            <a:srgbClr val="723C3D"/>
                          </a:solidFill>
                          <a:cs typeface="Calibri"/>
                        </a:rPr>
                        <a:t>http://</a:t>
                      </a:r>
                      <a:r>
                        <a:rPr lang="en-US" sz="1400" u="sng" dirty="0" err="1" smtClean="0">
                          <a:solidFill>
                            <a:srgbClr val="723C3D"/>
                          </a:solidFill>
                          <a:cs typeface="Calibri"/>
                        </a:rPr>
                        <a:t>pid.geoscience.gov.au</a:t>
                      </a:r>
                      <a:r>
                        <a:rPr lang="en-US" sz="1400" u="sng" dirty="0" smtClean="0">
                          <a:solidFill>
                            <a:srgbClr val="723C3D"/>
                          </a:solidFill>
                          <a:cs typeface="Calibri"/>
                        </a:rPr>
                        <a:t>/sample/AU239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kern="1200" dirty="0" smtClean="0">
                          <a:solidFill>
                            <a:srgbClr val="723C3D"/>
                          </a:solidFill>
                          <a:latin typeface="+mn-lt"/>
                          <a:ea typeface="+mn-ea"/>
                          <a:cs typeface="Calibri"/>
                        </a:rPr>
                        <a:t>a</a:t>
                      </a:r>
                      <a:endParaRPr lang="en-US" sz="1400" u="sng" kern="1200" dirty="0">
                        <a:solidFill>
                          <a:srgbClr val="723C3D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sng" smtClean="0">
                          <a:solidFill>
                            <a:srgbClr val="723C3D"/>
                          </a:solidFill>
                          <a:cs typeface="Calibri"/>
                        </a:rPr>
                        <a:t>http://def.seegrid.csiro.au/ontology/om/sam-lite#Specimen</a:t>
                      </a:r>
                      <a:endParaRPr lang="en-US" sz="1400" dirty="0" smtClean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sng" kern="1200" dirty="0" smtClean="0">
                          <a:solidFill>
                            <a:srgbClr val="723C3D"/>
                          </a:solidFill>
                          <a:latin typeface="+mn-lt"/>
                          <a:ea typeface="+mn-ea"/>
                          <a:cs typeface="Calibri"/>
                        </a:rPr>
                        <a:t>http://pid.geoscience.gov.au/sample/AU239</a:t>
                      </a:r>
                      <a:endParaRPr lang="en-US" sz="1400" u="sng" kern="1200" dirty="0">
                        <a:solidFill>
                          <a:srgbClr val="723C3D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kern="1200" dirty="0" smtClean="0">
                          <a:solidFill>
                            <a:srgbClr val="723C3D"/>
                          </a:solidFill>
                          <a:latin typeface="+mn-lt"/>
                          <a:ea typeface="+mn-ea"/>
                          <a:cs typeface="Calibri"/>
                        </a:rPr>
                        <a:t>currentLocation</a:t>
                      </a:r>
                      <a:endParaRPr lang="en-US" sz="1400" u="sng" kern="1200" dirty="0">
                        <a:solidFill>
                          <a:srgbClr val="723C3D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GA Services building</a:t>
                      </a:r>
                      <a:endParaRPr lang="en-US" sz="1400" dirty="0" smtClean="0">
                        <a:latin typeface="+mn-lt"/>
                        <a:cs typeface="Calibri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57130" y="3013239"/>
            <a:ext cx="3086100" cy="1092200"/>
          </a:xfrm>
          <a:prstGeom prst="ellipse">
            <a:avLst/>
          </a:prstGeom>
          <a:solidFill>
            <a:srgbClr val="C4D3E5"/>
          </a:solidFill>
          <a:ln w="19050">
            <a:solidFill>
              <a:srgbClr val="95B3D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187200" rtlCol="0" anchor="ctr"/>
          <a:lstStyle/>
          <a:p>
            <a:pPr algn="ctr"/>
            <a:endParaRPr lang="en-US" dirty="0">
              <a:solidFill>
                <a:srgbClr val="723C3D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097430" y="3013239"/>
            <a:ext cx="3606800" cy="1092200"/>
          </a:xfrm>
          <a:prstGeom prst="ellipse">
            <a:avLst/>
          </a:prstGeom>
          <a:solidFill>
            <a:srgbClr val="D3CADD"/>
          </a:solidFill>
          <a:ln w="19050">
            <a:solidFill>
              <a:srgbClr val="D3CA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46800" rtlCol="0" anchor="ctr"/>
          <a:lstStyle/>
          <a:p>
            <a:pPr algn="ctr"/>
            <a:endParaRPr lang="en-US" dirty="0">
              <a:solidFill>
                <a:srgbClr val="723C3D"/>
              </a:solidFill>
            </a:endParaRPr>
          </a:p>
        </p:txBody>
      </p:sp>
      <p:cxnSp>
        <p:nvCxnSpPr>
          <p:cNvPr id="7" name="Straight Arrow Connector 6"/>
          <p:cNvCxnSpPr>
            <a:stCxn id="7" idx="6"/>
          </p:cNvCxnSpPr>
          <p:nvPr/>
        </p:nvCxnSpPr>
        <p:spPr>
          <a:xfrm>
            <a:off x="3243230" y="3559339"/>
            <a:ext cx="1854200" cy="0"/>
          </a:xfrm>
          <a:prstGeom prst="straightConnector1">
            <a:avLst/>
          </a:prstGeom>
          <a:noFill/>
          <a:ln w="25400">
            <a:solidFill>
              <a:srgbClr val="D99694"/>
            </a:solidFill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" name="Rectangle 8"/>
          <p:cNvSpPr/>
          <p:nvPr/>
        </p:nvSpPr>
        <p:spPr>
          <a:xfrm>
            <a:off x="322659" y="3289487"/>
            <a:ext cx="27920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723C3D"/>
                </a:solidFill>
                <a:cs typeface="Calibri"/>
              </a:rPr>
              <a:t>http://pid.geoscience.gov.au/sample/AU239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08262" y="3285130"/>
            <a:ext cx="33959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u="sng" dirty="0">
                <a:solidFill>
                  <a:srgbClr val="723C3D"/>
                </a:solidFill>
                <a:cs typeface="Calibri"/>
              </a:rPr>
              <a:t>http://</a:t>
            </a:r>
            <a:r>
              <a:rPr lang="en-US" sz="1600" u="sng" dirty="0" err="1">
                <a:solidFill>
                  <a:srgbClr val="723C3D"/>
                </a:solidFill>
                <a:cs typeface="Calibri"/>
              </a:rPr>
              <a:t>def.seegrid.csiro.au</a:t>
            </a:r>
            <a:r>
              <a:rPr lang="en-US" sz="1600" u="sng" dirty="0">
                <a:solidFill>
                  <a:srgbClr val="723C3D"/>
                </a:solidFill>
                <a:cs typeface="Calibri"/>
              </a:rPr>
              <a:t>/ontology/om/</a:t>
            </a:r>
            <a:r>
              <a:rPr lang="en-US" sz="1600" u="sng" dirty="0" err="1">
                <a:solidFill>
                  <a:srgbClr val="723C3D"/>
                </a:solidFill>
                <a:cs typeface="Calibri"/>
              </a:rPr>
              <a:t>sam-lite#Specimen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4072274" y="3224120"/>
            <a:ext cx="3498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23C3D"/>
                </a:solidFill>
                <a:cs typeface="Calibri"/>
              </a:rPr>
              <a:t>a</a:t>
            </a:r>
            <a:endParaRPr lang="en-US" sz="1600" dirty="0">
              <a:solidFill>
                <a:srgbClr val="723C3D"/>
              </a:solidFill>
              <a:cs typeface="Calibri"/>
            </a:endParaRPr>
          </a:p>
        </p:txBody>
      </p:sp>
      <p:cxnSp>
        <p:nvCxnSpPr>
          <p:cNvPr id="19" name="Straight Arrow Connector 18"/>
          <p:cNvCxnSpPr>
            <a:stCxn id="5" idx="5"/>
            <a:endCxn id="26" idx="1"/>
          </p:cNvCxnSpPr>
          <p:nvPr/>
        </p:nvCxnSpPr>
        <p:spPr>
          <a:xfrm>
            <a:off x="2791281" y="3945490"/>
            <a:ext cx="2658317" cy="815952"/>
          </a:xfrm>
          <a:prstGeom prst="straightConnector1">
            <a:avLst/>
          </a:prstGeom>
          <a:noFill/>
          <a:ln w="25400">
            <a:solidFill>
              <a:srgbClr val="D99694"/>
            </a:solidFill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5584684" y="4592165"/>
            <a:ext cx="33959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GA Services building</a:t>
            </a:r>
            <a:endParaRPr lang="en-US" sz="1600" dirty="0">
              <a:cs typeface="Calibr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91281" y="4460995"/>
            <a:ext cx="2118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723C3D"/>
                </a:solidFill>
                <a:cs typeface="Calibri"/>
              </a:rPr>
              <a:t>CurrentLocation</a:t>
            </a:r>
            <a:endParaRPr lang="en-US" sz="1600" dirty="0">
              <a:solidFill>
                <a:srgbClr val="723C3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881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3. P</a:t>
            </a:r>
            <a:r>
              <a:rPr lang="en-US" sz="4000" dirty="0" smtClean="0">
                <a:solidFill>
                  <a:srgbClr val="000000"/>
                </a:solidFill>
              </a:rPr>
              <a:t>ROVIDE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u="sng" dirty="0" smtClean="0">
                <a:solidFill>
                  <a:srgbClr val="000000"/>
                </a:solidFill>
              </a:rPr>
              <a:t>M</a:t>
            </a:r>
            <a:r>
              <a:rPr lang="en-US" sz="4000" u="sng" dirty="0" smtClean="0">
                <a:solidFill>
                  <a:srgbClr val="000000"/>
                </a:solidFill>
              </a:rPr>
              <a:t>ACHINE</a:t>
            </a:r>
            <a:r>
              <a:rPr lang="en-US" u="sng" dirty="0" smtClean="0">
                <a:solidFill>
                  <a:srgbClr val="000000"/>
                </a:solidFill>
              </a:rPr>
              <a:t>-R</a:t>
            </a:r>
            <a:r>
              <a:rPr lang="en-US" sz="4000" u="sng" dirty="0" smtClean="0">
                <a:solidFill>
                  <a:srgbClr val="000000"/>
                </a:solidFill>
              </a:rPr>
              <a:t>EADABLE</a:t>
            </a:r>
            <a:r>
              <a:rPr lang="en-US" u="sng" dirty="0" smtClean="0">
                <a:solidFill>
                  <a:srgbClr val="000000"/>
                </a:solidFill>
              </a:rPr>
              <a:t> I</a:t>
            </a:r>
            <a:r>
              <a:rPr lang="en-US" sz="4000" u="sng" dirty="0" smtClean="0">
                <a:solidFill>
                  <a:srgbClr val="000000"/>
                </a:solidFill>
              </a:rPr>
              <a:t>NFORMATION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cs typeface="Calibri"/>
              </a:rPr>
              <a:t>A</a:t>
            </a:r>
            <a:r>
              <a:rPr lang="en-US" sz="2900" dirty="0" smtClean="0">
                <a:cs typeface="Calibri"/>
              </a:rPr>
              <a:t>ssign </a:t>
            </a:r>
            <a:r>
              <a:rPr lang="en-US" sz="2900" dirty="0">
                <a:cs typeface="Calibri"/>
              </a:rPr>
              <a:t>meaning to ‘</a:t>
            </a:r>
            <a:r>
              <a:rPr lang="en-US" sz="2800" i="1" dirty="0">
                <a:solidFill>
                  <a:srgbClr val="672020"/>
                </a:solidFill>
                <a:cs typeface="Calibri"/>
              </a:rPr>
              <a:t>THINGS</a:t>
            </a:r>
            <a:r>
              <a:rPr lang="en-US" sz="2900" dirty="0">
                <a:cs typeface="Calibri"/>
              </a:rPr>
              <a:t>’ through </a:t>
            </a:r>
            <a:r>
              <a:rPr lang="en-US" sz="2900" dirty="0">
                <a:solidFill>
                  <a:srgbClr val="672020"/>
                </a:solidFill>
                <a:cs typeface="Calibri"/>
              </a:rPr>
              <a:t>ontologies </a:t>
            </a:r>
            <a:r>
              <a:rPr lang="en-US" sz="2900" dirty="0">
                <a:cs typeface="Calibri"/>
              </a:rPr>
              <a:t>(vocabularies)</a:t>
            </a:r>
            <a:endParaRPr lang="en-US" sz="2900" i="1" dirty="0"/>
          </a:p>
          <a:p>
            <a:pPr lvl="1">
              <a:lnSpc>
                <a:spcPct val="120000"/>
              </a:lnSpc>
            </a:pPr>
            <a:r>
              <a:rPr lang="en-AU" dirty="0">
                <a:cs typeface="Calibri"/>
              </a:rPr>
              <a:t>set of concepts (shared </a:t>
            </a:r>
            <a:r>
              <a:rPr lang="en-AU" dirty="0">
                <a:solidFill>
                  <a:srgbClr val="672020"/>
                </a:solidFill>
                <a:cs typeface="Calibri"/>
              </a:rPr>
              <a:t>objects</a:t>
            </a:r>
            <a:r>
              <a:rPr lang="en-AU" dirty="0">
                <a:cs typeface="Calibri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en-AU" dirty="0">
                <a:cs typeface="Calibri"/>
              </a:rPr>
              <a:t>relationships between those concepts (shared </a:t>
            </a:r>
            <a:r>
              <a:rPr lang="en-US" sz="2900" dirty="0">
                <a:solidFill>
                  <a:srgbClr val="672020"/>
                </a:solidFill>
                <a:cs typeface="Calibri"/>
              </a:rPr>
              <a:t>predicates</a:t>
            </a:r>
            <a:r>
              <a:rPr lang="en-AU" dirty="0">
                <a:cs typeface="Calibri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dirty="0">
                <a:cs typeface="Calibri"/>
              </a:rPr>
              <a:t>e.g. </a:t>
            </a:r>
            <a:r>
              <a:rPr lang="en-US" dirty="0" smtClean="0">
                <a:cs typeface="Calibri"/>
              </a:rPr>
              <a:t>SAM-Lite </a:t>
            </a:r>
            <a:r>
              <a:rPr lang="en-US" dirty="0">
                <a:cs typeface="Calibri"/>
              </a:rPr>
              <a:t>ontology </a:t>
            </a:r>
            <a:r>
              <a:rPr lang="en-US" sz="3600" u="sng" dirty="0">
                <a:solidFill>
                  <a:srgbClr val="723C3D"/>
                </a:solidFill>
                <a:latin typeface="Calibri"/>
                <a:cs typeface="Calibri"/>
              </a:rPr>
              <a:t>http://def.seegrid.csiro.au/ontology/om/sam-lite</a:t>
            </a:r>
          </a:p>
          <a:p>
            <a:pPr lvl="1">
              <a:lnSpc>
                <a:spcPct val="120000"/>
              </a:lnSpc>
            </a:pPr>
            <a:r>
              <a:rPr lang="en-US" b="1" dirty="0" smtClean="0">
                <a:solidFill>
                  <a:srgbClr val="723C3D"/>
                </a:solidFill>
                <a:cs typeface="Calibri"/>
              </a:rPr>
              <a:t>“Specimen” </a:t>
            </a:r>
            <a:r>
              <a:rPr lang="en-US" dirty="0" smtClean="0">
                <a:cs typeface="Calibri"/>
              </a:rPr>
              <a:t>Concept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en-US" dirty="0" smtClean="0">
                <a:cs typeface="Calibri"/>
              </a:rPr>
              <a:t>URI </a:t>
            </a:r>
            <a:r>
              <a:rPr lang="en-US" dirty="0">
                <a:cs typeface="Calibri"/>
              </a:rPr>
              <a:t>– </a:t>
            </a:r>
            <a:r>
              <a:rPr lang="en-US" sz="2600" u="sng" dirty="0">
                <a:solidFill>
                  <a:srgbClr val="723C3D"/>
                </a:solidFill>
                <a:latin typeface="Calibri"/>
                <a:cs typeface="Calibri"/>
              </a:rPr>
              <a:t>http://</a:t>
            </a:r>
            <a:r>
              <a:rPr lang="en-US" sz="2600" u="sng" dirty="0" smtClean="0">
                <a:solidFill>
                  <a:srgbClr val="723C3D"/>
                </a:solidFill>
                <a:latin typeface="Calibri"/>
                <a:cs typeface="Calibri"/>
              </a:rPr>
              <a:t>def.seegrid.csiro.au/ontology/om/sam-lite#Specimen</a:t>
            </a:r>
          </a:p>
          <a:p>
            <a:pPr lvl="2">
              <a:lnSpc>
                <a:spcPct val="120000"/>
              </a:lnSpc>
            </a:pPr>
            <a:r>
              <a:rPr lang="en-US" i="1" dirty="0" smtClean="0"/>
              <a:t>”A </a:t>
            </a:r>
            <a:r>
              <a:rPr lang="en-US" i="1" dirty="0"/>
              <a:t>Specimen is a physical sample, obtained for observation(s) normally carried out ex-situ, sometimes in a laboratory</a:t>
            </a:r>
            <a:r>
              <a:rPr lang="en-US" i="1" dirty="0" smtClean="0"/>
              <a:t>.”</a:t>
            </a:r>
            <a:endParaRPr lang="en-US" sz="2700" i="1" u="sng" dirty="0">
              <a:solidFill>
                <a:srgbClr val="723C3D"/>
              </a:solidFill>
              <a:latin typeface="Calibri"/>
              <a:cs typeface="Calibri"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cs typeface="Calibri"/>
              </a:rPr>
              <a:t> A perspective of the concept via attributes / properties: </a:t>
            </a:r>
            <a:r>
              <a:rPr lang="en-US" b="1" i="1" dirty="0">
                <a:cs typeface="Calibri"/>
              </a:rPr>
              <a:t> class of </a:t>
            </a:r>
            <a:r>
              <a:rPr lang="en-US" b="1" i="1" dirty="0" smtClean="0">
                <a:cs typeface="Calibri"/>
              </a:rPr>
              <a:t>material, </a:t>
            </a:r>
            <a:r>
              <a:rPr lang="en-US" b="1" i="1" dirty="0">
                <a:cs typeface="Calibri"/>
              </a:rPr>
              <a:t>current </a:t>
            </a:r>
            <a:r>
              <a:rPr lang="en-US" b="1" i="1" dirty="0" smtClean="0">
                <a:cs typeface="Calibri"/>
              </a:rPr>
              <a:t>location, </a:t>
            </a:r>
            <a:r>
              <a:rPr lang="en-US" b="1" i="1" dirty="0">
                <a:cs typeface="Calibri"/>
              </a:rPr>
              <a:t>sampling </a:t>
            </a:r>
            <a:r>
              <a:rPr lang="en-US" b="1" i="1" dirty="0" smtClean="0">
                <a:cs typeface="Calibri"/>
              </a:rPr>
              <a:t>elevation, </a:t>
            </a:r>
            <a:r>
              <a:rPr lang="en-US" b="1" i="1" dirty="0">
                <a:cs typeface="Calibri"/>
              </a:rPr>
              <a:t>sampling </a:t>
            </a:r>
            <a:r>
              <a:rPr lang="en-US" b="1" i="1" dirty="0" smtClean="0">
                <a:cs typeface="Calibri"/>
              </a:rPr>
              <a:t>location, </a:t>
            </a:r>
            <a:r>
              <a:rPr lang="en-US" b="1" i="1" dirty="0">
                <a:cs typeface="Calibri"/>
              </a:rPr>
              <a:t>sampling </a:t>
            </a:r>
            <a:r>
              <a:rPr lang="en-US" b="1" i="1" dirty="0" smtClean="0">
                <a:cs typeface="Calibri"/>
              </a:rPr>
              <a:t>method, </a:t>
            </a:r>
            <a:r>
              <a:rPr lang="en-US" b="1" i="1" dirty="0">
                <a:cs typeface="Calibri"/>
              </a:rPr>
              <a:t>sampling </a:t>
            </a:r>
            <a:r>
              <a:rPr lang="en-US" b="1" i="1" dirty="0" smtClean="0">
                <a:cs typeface="Calibri"/>
              </a:rPr>
              <a:t>time, </a:t>
            </a:r>
            <a:r>
              <a:rPr lang="en-US" b="1" i="1" dirty="0">
                <a:cs typeface="Calibri"/>
              </a:rPr>
              <a:t>specimen </a:t>
            </a:r>
            <a:r>
              <a:rPr lang="en-US" b="1" i="1" dirty="0" smtClean="0">
                <a:cs typeface="Calibri"/>
              </a:rPr>
              <a:t>size …</a:t>
            </a:r>
            <a:endParaRPr lang="en-US" b="1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6861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  <a:cs typeface="Calibri"/>
              </a:rPr>
              <a:t>4. I</a:t>
            </a:r>
            <a:r>
              <a:rPr lang="en-US" sz="4000" dirty="0" smtClean="0">
                <a:solidFill>
                  <a:srgbClr val="000000"/>
                </a:solidFill>
                <a:cs typeface="Calibri"/>
              </a:rPr>
              <a:t>NCLUDE</a:t>
            </a:r>
            <a:r>
              <a:rPr lang="en-US" dirty="0" smtClean="0">
                <a:solidFill>
                  <a:srgbClr val="000000"/>
                </a:solidFill>
                <a:cs typeface="Calibri"/>
              </a:rPr>
              <a:t> </a:t>
            </a:r>
            <a:r>
              <a:rPr lang="en-US" u="sng" dirty="0" smtClean="0">
                <a:solidFill>
                  <a:srgbClr val="000000"/>
                </a:solidFill>
                <a:cs typeface="Calibri"/>
              </a:rPr>
              <a:t>L</a:t>
            </a:r>
            <a:r>
              <a:rPr lang="en-US" sz="4000" u="sng" dirty="0" smtClean="0">
                <a:solidFill>
                  <a:srgbClr val="000000"/>
                </a:solidFill>
                <a:cs typeface="Calibri"/>
              </a:rPr>
              <a:t>INKS</a:t>
            </a:r>
            <a:endParaRPr lang="en-US" sz="4000" u="sng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880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Identifying </a:t>
            </a:r>
            <a:r>
              <a:rPr lang="en-US" dirty="0"/>
              <a:t>things with URIs works best when everyone uses the same URI to mean the same </a:t>
            </a:r>
            <a:r>
              <a:rPr lang="en-US" i="1" dirty="0" smtClean="0">
                <a:solidFill>
                  <a:srgbClr val="723C3D"/>
                </a:solidFill>
              </a:rPr>
              <a:t>’THING’</a:t>
            </a:r>
            <a:endParaRPr lang="en-US" i="1" dirty="0">
              <a:solidFill>
                <a:srgbClr val="723C3D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 smtClean="0"/>
              <a:t>In practice, that generally means you still define your own URI for a ‘</a:t>
            </a:r>
            <a:r>
              <a:rPr lang="en-US" i="1" dirty="0">
                <a:solidFill>
                  <a:srgbClr val="723C3D"/>
                </a:solidFill>
              </a:rPr>
              <a:t>THING</a:t>
            </a:r>
            <a:r>
              <a:rPr lang="en-US" dirty="0" smtClean="0"/>
              <a:t>’, but link to a URI describing a similar ‘</a:t>
            </a:r>
            <a:r>
              <a:rPr lang="en-US" i="1" dirty="0" smtClean="0">
                <a:solidFill>
                  <a:srgbClr val="723C3D"/>
                </a:solidFill>
              </a:rPr>
              <a:t>THING</a:t>
            </a:r>
            <a:r>
              <a:rPr lang="en-US" dirty="0" smtClean="0"/>
              <a:t>’</a:t>
            </a:r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07576" y="5030145"/>
            <a:ext cx="3680269" cy="1092200"/>
          </a:xfrm>
          <a:prstGeom prst="ellipse">
            <a:avLst/>
          </a:prstGeom>
          <a:noFill/>
          <a:ln w="1905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187200" rtlCol="0" anchor="ctr"/>
          <a:lstStyle/>
          <a:p>
            <a:pPr algn="ctr"/>
            <a:endParaRPr lang="en-US" dirty="0">
              <a:solidFill>
                <a:srgbClr val="723C3D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538843" y="5030145"/>
            <a:ext cx="3395969" cy="1092200"/>
          </a:xfrm>
          <a:prstGeom prst="ellipse">
            <a:avLst/>
          </a:prstGeom>
          <a:noFill/>
          <a:ln w="1905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46800" rtlCol="0" anchor="ctr"/>
          <a:lstStyle/>
          <a:p>
            <a:pPr algn="ctr"/>
            <a:endParaRPr lang="en-US" dirty="0">
              <a:solidFill>
                <a:srgbClr val="723C3D"/>
              </a:solidFill>
            </a:endParaRPr>
          </a:p>
        </p:txBody>
      </p:sp>
      <p:cxnSp>
        <p:nvCxnSpPr>
          <p:cNvPr id="7" name="Straight Arrow Connector 6"/>
          <p:cNvCxnSpPr>
            <a:stCxn id="4" idx="6"/>
            <a:endCxn id="5" idx="2"/>
          </p:cNvCxnSpPr>
          <p:nvPr/>
        </p:nvCxnSpPr>
        <p:spPr>
          <a:xfrm>
            <a:off x="3787845" y="5576245"/>
            <a:ext cx="1750998" cy="0"/>
          </a:xfrm>
          <a:prstGeom prst="straightConnector1">
            <a:avLst/>
          </a:prstGeom>
          <a:noFill/>
          <a:ln w="19050">
            <a:solidFill>
              <a:srgbClr val="800000"/>
            </a:solidFill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" name="TextBox 8"/>
          <p:cNvSpPr txBox="1"/>
          <p:nvPr/>
        </p:nvSpPr>
        <p:spPr>
          <a:xfrm>
            <a:off x="3833148" y="5206913"/>
            <a:ext cx="167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23C3D"/>
                </a:solidFill>
                <a:latin typeface="Calibri"/>
                <a:ea typeface="+mn-ea"/>
                <a:cs typeface="Calibri"/>
              </a:rPr>
              <a:t>rdfs:subClassOf</a:t>
            </a:r>
            <a:r>
              <a:rPr lang="en-US" dirty="0">
                <a:solidFill>
                  <a:srgbClr val="723C3D"/>
                </a:solidFill>
                <a:latin typeface="Calibri"/>
                <a:ea typeface="+mn-ea"/>
                <a:cs typeface="Calibri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338586" y="5293602"/>
            <a:ext cx="339596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u="sng" dirty="0">
                <a:solidFill>
                  <a:srgbClr val="723C3D"/>
                </a:solidFill>
              </a:rPr>
              <a:t>http://</a:t>
            </a:r>
            <a:r>
              <a:rPr lang="en-AU" sz="1600" u="sng" dirty="0" err="1">
                <a:solidFill>
                  <a:srgbClr val="723C3D"/>
                </a:solidFill>
              </a:rPr>
              <a:t>def.seegrid.csiro.au</a:t>
            </a:r>
            <a:r>
              <a:rPr lang="en-AU" sz="1600" u="sng" dirty="0">
                <a:solidFill>
                  <a:srgbClr val="723C3D"/>
                </a:solidFill>
              </a:rPr>
              <a:t>/ontology/om/</a:t>
            </a:r>
            <a:r>
              <a:rPr lang="en-AU" sz="1600" u="sng" dirty="0" err="1">
                <a:solidFill>
                  <a:srgbClr val="723C3D"/>
                </a:solidFill>
              </a:rPr>
              <a:t>sam-lite#Specimen</a:t>
            </a:r>
            <a:endParaRPr lang="en-AU" sz="1600" u="sng" dirty="0">
              <a:solidFill>
                <a:srgbClr val="723C3D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92134" y="5391579"/>
            <a:ext cx="33959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723C3D"/>
                </a:solidFill>
              </a:rPr>
              <a:t>http://www.w3.org/ns/sosa/Sample</a:t>
            </a:r>
          </a:p>
        </p:txBody>
      </p:sp>
    </p:spTree>
    <p:extLst>
      <p:ext uri="{BB962C8B-B14F-4D97-AF65-F5344CB8AC3E}">
        <p14:creationId xmlns:p14="http://schemas.microsoft.com/office/powerpoint/2010/main" val="314240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is using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217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</a:t>
            </a:r>
            <a:r>
              <a:rPr lang="en-US" sz="4000" dirty="0" smtClean="0"/>
              <a:t>INKED</a:t>
            </a:r>
            <a:r>
              <a:rPr lang="en-US" dirty="0" smtClean="0"/>
              <a:t> D</a:t>
            </a:r>
            <a:r>
              <a:rPr lang="en-US" sz="4000" dirty="0" smtClean="0"/>
              <a:t>ATA</a:t>
            </a:r>
            <a:r>
              <a:rPr lang="en-US" dirty="0" smtClean="0"/>
              <a:t> C</a:t>
            </a:r>
            <a:r>
              <a:rPr lang="en-US" sz="4000" dirty="0" smtClean="0"/>
              <a:t>LOUD</a:t>
            </a:r>
            <a:endParaRPr lang="en-US" sz="4000" dirty="0"/>
          </a:p>
        </p:txBody>
      </p:sp>
      <p:pic>
        <p:nvPicPr>
          <p:cNvPr id="3074" name="Picture 2" descr="http://lod-cloud.net/versions/2017-02-20/lod1000x88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03" y="1150883"/>
            <a:ext cx="6869041" cy="601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366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 but is it largely an academic exercise?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500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</a:t>
            </a:r>
            <a:r>
              <a:rPr lang="en-US" sz="4000" dirty="0" smtClean="0"/>
              <a:t>es</a:t>
            </a:r>
            <a:r>
              <a:rPr lang="en-US" dirty="0" smtClean="0"/>
              <a:t> i</a:t>
            </a:r>
            <a:r>
              <a:rPr lang="en-US" sz="4000" dirty="0" smtClean="0"/>
              <a:t>t</a:t>
            </a:r>
            <a:r>
              <a:rPr lang="en-US" dirty="0" smtClean="0"/>
              <a:t> w</a:t>
            </a:r>
            <a:r>
              <a:rPr lang="en-US" sz="4000" dirty="0" smtClean="0"/>
              <a:t>as</a:t>
            </a:r>
            <a:r>
              <a:rPr lang="en-US" dirty="0" smtClean="0"/>
              <a:t>, u</a:t>
            </a:r>
            <a:r>
              <a:rPr lang="en-US" sz="4000" dirty="0" smtClean="0"/>
              <a:t>ntil</a:t>
            </a:r>
            <a:r>
              <a:rPr lang="en-US" dirty="0" smtClean="0"/>
              <a:t> S</a:t>
            </a:r>
            <a:r>
              <a:rPr lang="en-US" sz="4000" dirty="0" smtClean="0"/>
              <a:t>CHEMA</a:t>
            </a:r>
            <a:r>
              <a:rPr lang="en-US" dirty="0" smtClean="0"/>
              <a:t>.O</a:t>
            </a:r>
            <a:r>
              <a:rPr lang="en-US" sz="4000" dirty="0" smtClean="0"/>
              <a:t>RG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2011, the major search </a:t>
            </a:r>
            <a:r>
              <a:rPr lang="en-US" dirty="0" smtClean="0"/>
              <a:t>engines Google</a:t>
            </a:r>
            <a:r>
              <a:rPr lang="en-US" dirty="0"/>
              <a:t>, </a:t>
            </a:r>
            <a:r>
              <a:rPr lang="en-US" dirty="0" smtClean="0"/>
              <a:t>Bing ,Yahoo, and (later) </a:t>
            </a:r>
            <a:r>
              <a:rPr lang="en-US" dirty="0" err="1" smtClean="0"/>
              <a:t>Yandex</a:t>
            </a:r>
            <a:r>
              <a:rPr lang="en-US" dirty="0" smtClean="0"/>
              <a:t> </a:t>
            </a:r>
            <a:r>
              <a:rPr lang="en-US" dirty="0"/>
              <a:t>created </a:t>
            </a:r>
            <a:r>
              <a:rPr lang="en-US" dirty="0" err="1" smtClean="0"/>
              <a:t>Schema.org</a:t>
            </a:r>
            <a:endParaRPr lang="en-US" dirty="0" smtClean="0"/>
          </a:p>
          <a:p>
            <a:pPr lvl="1"/>
            <a:r>
              <a:rPr lang="en-US" dirty="0" smtClean="0"/>
              <a:t>Single vocabulary (ontology) across a wide range of topics</a:t>
            </a:r>
          </a:p>
          <a:p>
            <a:pPr lvl="1"/>
            <a:r>
              <a:rPr lang="en-US" dirty="0" smtClean="0"/>
              <a:t>Includes classes/properties for </a:t>
            </a:r>
            <a:r>
              <a:rPr lang="en-US" i="1" dirty="0" smtClean="0"/>
              <a:t>people, places, events, products, offers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02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</a:t>
            </a:r>
            <a:r>
              <a:rPr lang="en-US" sz="4000" dirty="0" smtClean="0"/>
              <a:t>CHEMA</a:t>
            </a:r>
            <a:r>
              <a:rPr lang="en-US" dirty="0" smtClean="0"/>
              <a:t>.O</a:t>
            </a:r>
            <a:r>
              <a:rPr lang="en-US" sz="4000" dirty="0" smtClean="0"/>
              <a:t>RG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211710" cy="4709120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 smtClean="0"/>
              <a:t>One </a:t>
            </a:r>
            <a:r>
              <a:rPr lang="en-US" b="1" dirty="0"/>
              <a:t>vocabulary </a:t>
            </a:r>
            <a:r>
              <a:rPr lang="en-US" dirty="0"/>
              <a:t>understood by all search engines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Website </a:t>
            </a:r>
            <a:r>
              <a:rPr lang="en-US" dirty="0"/>
              <a:t>owners </a:t>
            </a:r>
            <a:r>
              <a:rPr lang="en-US" dirty="0" smtClean="0"/>
              <a:t>benefit from using </a:t>
            </a:r>
            <a:r>
              <a:rPr lang="en-US" dirty="0" err="1" smtClean="0"/>
              <a:t>schema.org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700+ concepts like </a:t>
            </a:r>
            <a:r>
              <a:rPr lang="en-US" i="1" dirty="0" smtClean="0"/>
              <a:t>Place, People, Offer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~10s for most sites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~10ks of terms like </a:t>
            </a:r>
            <a:r>
              <a:rPr lang="en-US" i="1" dirty="0" smtClean="0"/>
              <a:t>Canberra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~1b-100b terms like </a:t>
            </a:r>
            <a:r>
              <a:rPr lang="en-US" i="1" dirty="0" smtClean="0"/>
              <a:t>iPhone 7, PlayStation 4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Cannot expect agreement on these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Users can reconcile entity references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553888" y="2662263"/>
            <a:ext cx="4433402" cy="3396931"/>
            <a:chOff x="3195850" y="2329839"/>
            <a:chExt cx="5554536" cy="4087307"/>
          </a:xfrm>
        </p:grpSpPr>
        <p:sp>
          <p:nvSpPr>
            <p:cNvPr id="5" name="Oval 4"/>
            <p:cNvSpPr/>
            <p:nvPr/>
          </p:nvSpPr>
          <p:spPr>
            <a:xfrm>
              <a:off x="5638455" y="3870018"/>
              <a:ext cx="420389" cy="357625"/>
            </a:xfrm>
            <a:prstGeom prst="ellipse">
              <a:avLst/>
            </a:prstGeom>
            <a:solidFill>
              <a:schemeClr val="accent1">
                <a:lumMod val="10000"/>
              </a:schemeClr>
            </a:solidFill>
            <a:ln>
              <a:solidFill>
                <a:srgbClr val="302C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904757" y="5525375"/>
              <a:ext cx="420389" cy="357626"/>
            </a:xfrm>
            <a:prstGeom prst="ellipse">
              <a:avLst/>
            </a:prstGeom>
            <a:solidFill>
              <a:schemeClr val="accent1">
                <a:lumMod val="10000"/>
              </a:schemeClr>
            </a:solidFill>
            <a:ln>
              <a:solidFill>
                <a:srgbClr val="302C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082501" y="2859660"/>
              <a:ext cx="420389" cy="357626"/>
            </a:xfrm>
            <a:prstGeom prst="ellipse">
              <a:avLst/>
            </a:prstGeom>
            <a:solidFill>
              <a:schemeClr val="accent1">
                <a:lumMod val="10000"/>
              </a:schemeClr>
            </a:solidFill>
            <a:ln>
              <a:solidFill>
                <a:srgbClr val="302C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95850" y="4453919"/>
              <a:ext cx="2615308" cy="407360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solidFill>
                    <a:schemeClr val="bg1"/>
                  </a:solidFill>
                </a:rPr>
                <a:t>Commonwealth Park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04757" y="2329839"/>
              <a:ext cx="1301830" cy="407360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en-AU"/>
              </a:defPPr>
              <a:lvl1pPr>
                <a:defRPr sz="1600">
                  <a:solidFill>
                    <a:schemeClr val="bg1"/>
                  </a:solidFill>
                </a:defRPr>
              </a:lvl1pPr>
            </a:lstStyle>
            <a:p>
              <a:r>
                <a:rPr lang="en-US" dirty="0" smtClean="0"/>
                <a:t>Canberra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06470" y="6009786"/>
              <a:ext cx="2060996" cy="4073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/>
                <a:t>24 hours 7 days</a:t>
              </a:r>
              <a:endParaRPr lang="en-US" sz="1600" dirty="0"/>
            </a:p>
          </p:txBody>
        </p:sp>
        <p:cxnSp>
          <p:nvCxnSpPr>
            <p:cNvPr id="11" name="Straight Arrow Connector 10"/>
            <p:cNvCxnSpPr>
              <a:stCxn id="5" idx="7"/>
            </p:cNvCxnSpPr>
            <p:nvPr/>
          </p:nvCxnSpPr>
          <p:spPr>
            <a:xfrm flipV="1">
              <a:off x="5997279" y="3128197"/>
              <a:ext cx="1085223" cy="79419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5" idx="5"/>
            </p:cNvCxnSpPr>
            <p:nvPr/>
          </p:nvCxnSpPr>
          <p:spPr>
            <a:xfrm>
              <a:off x="5997279" y="4175269"/>
              <a:ext cx="1085223" cy="14317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550813" y="3593412"/>
              <a:ext cx="2199573" cy="4073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containedInPlace</a:t>
              </a:r>
              <a:endParaRPr lang="en-US" sz="16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5563472" y="2770572"/>
              <a:ext cx="420389" cy="357625"/>
            </a:xfrm>
            <a:prstGeom prst="ellipse">
              <a:avLst/>
            </a:prstGeom>
            <a:solidFill>
              <a:srgbClr val="531618"/>
            </a:solidFill>
            <a:ln>
              <a:solidFill>
                <a:srgbClr val="302C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>
              <a:stCxn id="5" idx="0"/>
              <a:endCxn id="15" idx="4"/>
            </p:cNvCxnSpPr>
            <p:nvPr/>
          </p:nvCxnSpPr>
          <p:spPr>
            <a:xfrm flipH="1" flipV="1">
              <a:off x="5773666" y="3128197"/>
              <a:ext cx="74983" cy="74182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461275" y="2329839"/>
              <a:ext cx="759568" cy="407360"/>
            </a:xfrm>
            <a:prstGeom prst="rect">
              <a:avLst/>
            </a:prstGeom>
            <a:solidFill>
              <a:srgbClr val="531618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>
              <a:defPPr>
                <a:defRPr lang="en-AU"/>
              </a:defPPr>
              <a:lvl1pPr>
                <a:defRPr sz="16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Park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07845" y="3301398"/>
              <a:ext cx="696806" cy="385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type</a:t>
              </a:r>
              <a:endParaRPr 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24322" y="4495903"/>
              <a:ext cx="1828025" cy="4073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openingHours</a:t>
              </a:r>
              <a:endParaRPr lang="en-US" sz="1600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278439" y="6383170"/>
            <a:ext cx="69532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808080"/>
                </a:solidFill>
              </a:rPr>
              <a:t>Source: </a:t>
            </a:r>
            <a:r>
              <a:rPr lang="en-US" sz="900" dirty="0">
                <a:solidFill>
                  <a:srgbClr val="808080"/>
                </a:solidFill>
              </a:rPr>
              <a:t>R.V. </a:t>
            </a:r>
            <a:r>
              <a:rPr lang="en-US" sz="900" dirty="0" err="1">
                <a:solidFill>
                  <a:srgbClr val="808080"/>
                </a:solidFill>
              </a:rPr>
              <a:t>Guha</a:t>
            </a:r>
            <a:r>
              <a:rPr lang="en-US" sz="900" dirty="0">
                <a:solidFill>
                  <a:srgbClr val="808080"/>
                </a:solidFill>
              </a:rPr>
              <a:t>, D. </a:t>
            </a:r>
            <a:r>
              <a:rPr lang="en-US" sz="900" dirty="0" err="1">
                <a:solidFill>
                  <a:srgbClr val="808080"/>
                </a:solidFill>
              </a:rPr>
              <a:t>Brickley</a:t>
            </a:r>
            <a:r>
              <a:rPr lang="en-US" sz="900" dirty="0">
                <a:solidFill>
                  <a:srgbClr val="808080"/>
                </a:solidFill>
              </a:rPr>
              <a:t>, S. Macbeth (2016). </a:t>
            </a:r>
            <a:r>
              <a:rPr lang="en-US" sz="900" dirty="0" err="1">
                <a:solidFill>
                  <a:srgbClr val="808080"/>
                </a:solidFill>
              </a:rPr>
              <a:t>Schema.org</a:t>
            </a:r>
            <a:r>
              <a:rPr lang="en-US" sz="900" dirty="0">
                <a:solidFill>
                  <a:srgbClr val="808080"/>
                </a:solidFill>
              </a:rPr>
              <a:t>: evolution of structured data on the web. </a:t>
            </a:r>
            <a:r>
              <a:rPr lang="en-AU" sz="900" dirty="0" smtClean="0">
                <a:solidFill>
                  <a:srgbClr val="808080"/>
                </a:solidFill>
              </a:rPr>
              <a:t>CACM 59:2</a:t>
            </a:r>
            <a:r>
              <a:rPr lang="en-AU" sz="900" dirty="0">
                <a:solidFill>
                  <a:srgbClr val="808080"/>
                </a:solidFill>
              </a:rPr>
              <a:t>, </a:t>
            </a:r>
            <a:r>
              <a:rPr lang="en-AU" sz="900" dirty="0" smtClean="0">
                <a:solidFill>
                  <a:srgbClr val="808080"/>
                </a:solidFill>
              </a:rPr>
              <a:t>Feb. </a:t>
            </a:r>
            <a:r>
              <a:rPr lang="en-AU" sz="900" dirty="0">
                <a:solidFill>
                  <a:srgbClr val="808080"/>
                </a:solidFill>
              </a:rPr>
              <a:t>2016</a:t>
            </a:r>
            <a:endParaRPr lang="en-US" sz="900" dirty="0">
              <a:solidFill>
                <a:srgbClr val="80808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53200" y="1464668"/>
            <a:ext cx="1838965" cy="338554"/>
          </a:xfrm>
          <a:prstGeom prst="rect">
            <a:avLst/>
          </a:prstGeom>
          <a:solidFill>
            <a:srgbClr val="531618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CivicInfrastructure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8" name="Straight Arrow Connector 47"/>
          <p:cNvCxnSpPr>
            <a:stCxn id="17" idx="0"/>
            <a:endCxn id="47" idx="2"/>
          </p:cNvCxnSpPr>
          <p:nvPr/>
        </p:nvCxnSpPr>
        <p:spPr>
          <a:xfrm flipV="1">
            <a:off x="6665185" y="1803222"/>
            <a:ext cx="807498" cy="859041"/>
          </a:xfrm>
          <a:prstGeom prst="straightConnector1">
            <a:avLst/>
          </a:prstGeom>
          <a:ln>
            <a:solidFill>
              <a:srgbClr val="53161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464064" y="199427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531618"/>
                </a:solidFill>
              </a:rPr>
              <a:t>type</a:t>
            </a:r>
            <a:endParaRPr lang="en-US" sz="1600" dirty="0">
              <a:solidFill>
                <a:srgbClr val="5316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603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</a:t>
            </a:r>
            <a:r>
              <a:rPr lang="en-US" sz="4000" dirty="0" smtClean="0"/>
              <a:t>ORLD</a:t>
            </a:r>
            <a:r>
              <a:rPr lang="en-US" dirty="0" smtClean="0"/>
              <a:t> W</a:t>
            </a:r>
            <a:r>
              <a:rPr lang="en-US" sz="4000" dirty="0" smtClean="0"/>
              <a:t>IDE</a:t>
            </a:r>
            <a:r>
              <a:rPr lang="en-US" dirty="0" smtClean="0"/>
              <a:t> W</a:t>
            </a:r>
            <a:r>
              <a:rPr lang="en-US" sz="4000" dirty="0" smtClean="0"/>
              <a:t>EB</a:t>
            </a:r>
            <a:r>
              <a:rPr lang="en-US" dirty="0" smtClean="0"/>
              <a:t> (WWW)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Sir Tim Berners-Lee’s original Proposal of the World Wide Web in 1989 included “link relations”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1028" name="Picture 4" descr="ir Tim Berners Lee is joining Oxford University as a computer scienc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3334870" cy="1667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www vague but excit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397" r="2715" b="2040"/>
          <a:stretch/>
        </p:blipFill>
        <p:spPr bwMode="auto">
          <a:xfrm>
            <a:off x="4840941" y="1438835"/>
            <a:ext cx="3738284" cy="5204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>
            <a:stCxn id="11" idx="6"/>
            <a:endCxn id="10" idx="2"/>
          </p:cNvCxnSpPr>
          <p:nvPr/>
        </p:nvCxnSpPr>
        <p:spPr>
          <a:xfrm>
            <a:off x="7172140" y="5244327"/>
            <a:ext cx="1865818" cy="952642"/>
          </a:xfrm>
          <a:prstGeom prst="line">
            <a:avLst/>
          </a:prstGeom>
          <a:noFill/>
          <a:ln w="25400">
            <a:solidFill>
              <a:srgbClr val="8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Oval 9"/>
          <p:cNvSpPr/>
          <p:nvPr/>
        </p:nvSpPr>
        <p:spPr>
          <a:xfrm flipH="1">
            <a:off x="7153515" y="5907976"/>
            <a:ext cx="1884443" cy="577986"/>
          </a:xfrm>
          <a:prstGeom prst="ellipse">
            <a:avLst/>
          </a:prstGeom>
          <a:solidFill>
            <a:schemeClr val="bg1"/>
          </a:solidFill>
          <a:ln w="254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23C3D"/>
                </a:solidFill>
              </a:rPr>
              <a:t>includes</a:t>
            </a:r>
            <a:endParaRPr lang="en-US" dirty="0">
              <a:solidFill>
                <a:srgbClr val="723C3D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85244" y="5150172"/>
            <a:ext cx="686896" cy="188310"/>
          </a:xfrm>
          <a:prstGeom prst="ellipse">
            <a:avLst/>
          </a:prstGeom>
          <a:noFill/>
          <a:ln w="25400">
            <a:solidFill>
              <a:srgbClr val="8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1" idx="2"/>
            <a:endCxn id="10" idx="6"/>
          </p:cNvCxnSpPr>
          <p:nvPr/>
        </p:nvCxnSpPr>
        <p:spPr>
          <a:xfrm>
            <a:off x="6485244" y="5244327"/>
            <a:ext cx="668271" cy="952642"/>
          </a:xfrm>
          <a:prstGeom prst="line">
            <a:avLst/>
          </a:prstGeom>
          <a:noFill/>
          <a:ln w="25400">
            <a:solidFill>
              <a:srgbClr val="8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>
            <a:off x="5534985" y="5410148"/>
            <a:ext cx="686896" cy="188310"/>
          </a:xfrm>
          <a:prstGeom prst="ellipse">
            <a:avLst/>
          </a:prstGeom>
          <a:noFill/>
          <a:ln w="25400">
            <a:solidFill>
              <a:srgbClr val="8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3" idx="2"/>
            <a:endCxn id="18" idx="6"/>
          </p:cNvCxnSpPr>
          <p:nvPr/>
        </p:nvCxnSpPr>
        <p:spPr>
          <a:xfrm flipH="1">
            <a:off x="3992715" y="5504303"/>
            <a:ext cx="1542270" cy="692666"/>
          </a:xfrm>
          <a:prstGeom prst="line">
            <a:avLst/>
          </a:prstGeom>
          <a:noFill/>
          <a:ln w="25400">
            <a:solidFill>
              <a:srgbClr val="8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" name="Oval 17"/>
          <p:cNvSpPr/>
          <p:nvPr/>
        </p:nvSpPr>
        <p:spPr>
          <a:xfrm flipH="1">
            <a:off x="3992715" y="5907976"/>
            <a:ext cx="1884443" cy="577986"/>
          </a:xfrm>
          <a:prstGeom prst="ellipse">
            <a:avLst/>
          </a:prstGeom>
          <a:solidFill>
            <a:schemeClr val="bg1"/>
          </a:solidFill>
          <a:ln w="254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23C3D"/>
                </a:solidFill>
              </a:rPr>
              <a:t>describes</a:t>
            </a:r>
            <a:endParaRPr lang="en-US" dirty="0">
              <a:solidFill>
                <a:srgbClr val="723C3D"/>
              </a:solidFill>
            </a:endParaRPr>
          </a:p>
        </p:txBody>
      </p:sp>
      <p:cxnSp>
        <p:nvCxnSpPr>
          <p:cNvPr id="22" name="Straight Connector 21"/>
          <p:cNvCxnSpPr>
            <a:endCxn id="18" idx="2"/>
          </p:cNvCxnSpPr>
          <p:nvPr/>
        </p:nvCxnSpPr>
        <p:spPr>
          <a:xfrm flipH="1">
            <a:off x="5877158" y="5504303"/>
            <a:ext cx="383968" cy="692666"/>
          </a:xfrm>
          <a:prstGeom prst="line">
            <a:avLst/>
          </a:prstGeom>
          <a:noFill/>
          <a:ln w="25400">
            <a:solidFill>
              <a:srgbClr val="8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522455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Enables:</a:t>
            </a:r>
          </a:p>
          <a:p>
            <a:r>
              <a:rPr lang="en-US" dirty="0" smtClean="0"/>
              <a:t>Knowledge Panels</a:t>
            </a:r>
          </a:p>
          <a:p>
            <a:r>
              <a:rPr lang="en-US" dirty="0" smtClean="0"/>
              <a:t>Rich Snippets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sz="4000" dirty="0"/>
              <a:t>CHEMA</a:t>
            </a:r>
            <a:r>
              <a:rPr lang="en-US" dirty="0"/>
              <a:t>.O</a:t>
            </a:r>
            <a:r>
              <a:rPr lang="en-US" sz="4000" dirty="0"/>
              <a:t>RG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74" y="1196565"/>
            <a:ext cx="2916124" cy="5333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02" y="3863181"/>
            <a:ext cx="5457674" cy="1062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843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553200" y="1531740"/>
            <a:ext cx="2476500" cy="470912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 smtClean="0"/>
              <a:t>Google Rich Snippets</a:t>
            </a:r>
            <a:br>
              <a:rPr lang="en-US" sz="2000" dirty="0" smtClean="0"/>
            </a:br>
            <a:r>
              <a:rPr lang="en-US" sz="2000" u="sng" dirty="0" smtClean="0"/>
              <a:t>Product Search</a:t>
            </a:r>
          </a:p>
          <a:p>
            <a:pPr>
              <a:lnSpc>
                <a:spcPct val="120000"/>
              </a:lnSpc>
            </a:pPr>
            <a:r>
              <a:rPr lang="en-US" sz="1600" dirty="0" smtClean="0"/>
              <a:t>Structured Information from provider included in search result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9" y="1531740"/>
            <a:ext cx="5878800" cy="5131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Straight Connector 15"/>
          <p:cNvCxnSpPr>
            <a:stCxn id="8" idx="6"/>
          </p:cNvCxnSpPr>
          <p:nvPr/>
        </p:nvCxnSpPr>
        <p:spPr>
          <a:xfrm>
            <a:off x="4236114" y="2741466"/>
            <a:ext cx="4298287" cy="2853107"/>
          </a:xfrm>
          <a:prstGeom prst="line">
            <a:avLst/>
          </a:prstGeom>
          <a:noFill/>
          <a:ln w="25400">
            <a:solidFill>
              <a:srgbClr val="8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>
            <a:off x="1764890" y="4531019"/>
            <a:ext cx="6769511" cy="2076307"/>
          </a:xfrm>
          <a:prstGeom prst="ellipse">
            <a:avLst/>
          </a:prstGeom>
          <a:solidFill>
            <a:schemeClr val="bg1"/>
          </a:solidFill>
          <a:ln w="254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51738" y="2277559"/>
            <a:ext cx="3384376" cy="927814"/>
          </a:xfrm>
          <a:prstGeom prst="ellipse">
            <a:avLst/>
          </a:prstGeom>
          <a:noFill/>
          <a:ln w="25400">
            <a:solidFill>
              <a:srgbClr val="8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85" y="4932648"/>
            <a:ext cx="5260739" cy="1262130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5" name="Straight Connector 14"/>
          <p:cNvCxnSpPr/>
          <p:nvPr/>
        </p:nvCxnSpPr>
        <p:spPr>
          <a:xfrm>
            <a:off x="851738" y="2741466"/>
            <a:ext cx="913152" cy="2853107"/>
          </a:xfrm>
          <a:prstGeom prst="line">
            <a:avLst/>
          </a:prstGeom>
          <a:noFill/>
          <a:ln w="25400">
            <a:solidFill>
              <a:srgbClr val="8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dirty="0"/>
              <a:t>S</a:t>
            </a:r>
            <a:r>
              <a:rPr lang="en-US" sz="4000" dirty="0"/>
              <a:t>CHEMA</a:t>
            </a:r>
            <a:r>
              <a:rPr lang="en-US" dirty="0"/>
              <a:t>.O</a:t>
            </a:r>
            <a:r>
              <a:rPr lang="en-US" sz="4000" dirty="0"/>
              <a:t>RG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748911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691680" y="3068960"/>
            <a:ext cx="3384376" cy="288032"/>
          </a:xfrm>
          <a:prstGeom prst="ellipse">
            <a:avLst/>
          </a:prstGeom>
          <a:noFill/>
          <a:ln w="25400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80" y="1574800"/>
            <a:ext cx="5878800" cy="4222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553200" y="1531740"/>
            <a:ext cx="2476500" cy="494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600"/>
              </a:spcAft>
              <a:buFont typeface="Arial"/>
              <a:buChar char="•"/>
              <a:defRPr sz="3400" kern="1200">
                <a:solidFill>
                  <a:schemeClr val="accent1">
                    <a:lumMod val="50000"/>
                  </a:schemeClr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3F3F3F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3F3F3F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3F3F3F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3F3F3F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20000"/>
              </a:lnSpc>
              <a:buFont typeface="Arial"/>
              <a:buNone/>
            </a:pPr>
            <a:r>
              <a:rPr lang="en-US" sz="2000" dirty="0" smtClean="0"/>
              <a:t>Google Rich Snippets</a:t>
            </a:r>
            <a:br>
              <a:rPr lang="en-US" sz="2000" dirty="0" smtClean="0"/>
            </a:br>
            <a:r>
              <a:rPr lang="en-US" sz="2000" u="sng" dirty="0" smtClean="0"/>
              <a:t>Recipe Search</a:t>
            </a:r>
          </a:p>
          <a:p>
            <a:pPr fontAlgn="auto">
              <a:lnSpc>
                <a:spcPct val="120000"/>
              </a:lnSpc>
            </a:pPr>
            <a:r>
              <a:rPr lang="en-US" sz="1600" dirty="0" smtClean="0"/>
              <a:t>Structured Information from provider included in search result</a:t>
            </a:r>
          </a:p>
        </p:txBody>
      </p:sp>
      <p:cxnSp>
        <p:nvCxnSpPr>
          <p:cNvPr id="12" name="Straight Connector 11"/>
          <p:cNvCxnSpPr>
            <a:endCxn id="11" idx="6"/>
          </p:cNvCxnSpPr>
          <p:nvPr/>
        </p:nvCxnSpPr>
        <p:spPr>
          <a:xfrm>
            <a:off x="4432300" y="3642195"/>
            <a:ext cx="4597401" cy="2131418"/>
          </a:xfrm>
          <a:prstGeom prst="line">
            <a:avLst/>
          </a:prstGeom>
          <a:noFill/>
          <a:ln w="25400">
            <a:solidFill>
              <a:srgbClr val="8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>
            <a:off x="851738" y="2893085"/>
            <a:ext cx="3694862" cy="927814"/>
          </a:xfrm>
          <a:prstGeom prst="ellipse">
            <a:avLst/>
          </a:prstGeom>
          <a:noFill/>
          <a:ln w="25400">
            <a:solidFill>
              <a:srgbClr val="8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3" idx="2"/>
            <a:endCxn id="11" idx="2"/>
          </p:cNvCxnSpPr>
          <p:nvPr/>
        </p:nvCxnSpPr>
        <p:spPr>
          <a:xfrm>
            <a:off x="851738" y="3356992"/>
            <a:ext cx="1027863" cy="2416621"/>
          </a:xfrm>
          <a:prstGeom prst="line">
            <a:avLst/>
          </a:prstGeom>
          <a:noFill/>
          <a:ln w="25400">
            <a:solidFill>
              <a:srgbClr val="8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Oval 10"/>
          <p:cNvSpPr/>
          <p:nvPr/>
        </p:nvSpPr>
        <p:spPr>
          <a:xfrm>
            <a:off x="1879601" y="4825751"/>
            <a:ext cx="7150100" cy="1895723"/>
          </a:xfrm>
          <a:prstGeom prst="ellipse">
            <a:avLst/>
          </a:prstGeom>
          <a:solidFill>
            <a:schemeClr val="bg1"/>
          </a:solidFill>
          <a:ln w="254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83" y="5167416"/>
            <a:ext cx="5220536" cy="1233423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dirty="0"/>
              <a:t>S</a:t>
            </a:r>
            <a:r>
              <a:rPr lang="en-US" sz="4000" dirty="0"/>
              <a:t>CHEMA</a:t>
            </a:r>
            <a:r>
              <a:rPr lang="en-US" dirty="0"/>
              <a:t>.O</a:t>
            </a:r>
            <a:r>
              <a:rPr lang="en-US" sz="4000" dirty="0"/>
              <a:t>RG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05501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As a result, </a:t>
            </a:r>
            <a:r>
              <a:rPr lang="en-US" dirty="0" err="1" smtClean="0"/>
              <a:t>schema.org</a:t>
            </a:r>
            <a:r>
              <a:rPr lang="en-US" dirty="0" smtClean="0"/>
              <a:t> is used by more </a:t>
            </a:r>
            <a:r>
              <a:rPr lang="en-US" dirty="0"/>
              <a:t>than 30% of all </a:t>
            </a:r>
            <a:r>
              <a:rPr lang="en-US" dirty="0" smtClean="0"/>
              <a:t>websites:</a:t>
            </a:r>
          </a:p>
          <a:p>
            <a:pPr lvl="1">
              <a:lnSpc>
                <a:spcPct val="120000"/>
              </a:lnSpc>
            </a:pPr>
            <a:r>
              <a:rPr lang="en-US" b="1" dirty="0" smtClean="0"/>
              <a:t>News: </a:t>
            </a:r>
            <a:r>
              <a:rPr lang="en-US" dirty="0" err="1" smtClean="0"/>
              <a:t>Nytimes</a:t>
            </a:r>
            <a:r>
              <a:rPr lang="en-US" dirty="0" smtClean="0"/>
              <a:t>, </a:t>
            </a:r>
            <a:r>
              <a:rPr lang="en-US" dirty="0" err="1" smtClean="0"/>
              <a:t>guardian.com</a:t>
            </a:r>
            <a:r>
              <a:rPr lang="en-US" dirty="0" smtClean="0"/>
              <a:t>, </a:t>
            </a:r>
            <a:r>
              <a:rPr lang="en-US" dirty="0" err="1" smtClean="0"/>
              <a:t>bbc.co.uk</a:t>
            </a:r>
            <a:r>
              <a:rPr lang="en-US" dirty="0" smtClean="0"/>
              <a:t>,</a:t>
            </a:r>
          </a:p>
          <a:p>
            <a:pPr lvl="1">
              <a:lnSpc>
                <a:spcPct val="120000"/>
              </a:lnSpc>
            </a:pPr>
            <a:r>
              <a:rPr lang="en-US" b="1" dirty="0" smtClean="0"/>
              <a:t>Movies: </a:t>
            </a:r>
            <a:r>
              <a:rPr lang="en-US" dirty="0" err="1" smtClean="0"/>
              <a:t>imdb.com</a:t>
            </a:r>
            <a:r>
              <a:rPr lang="en-US" dirty="0" smtClean="0"/>
              <a:t>, </a:t>
            </a:r>
            <a:r>
              <a:rPr lang="en-US" dirty="0" err="1" smtClean="0"/>
              <a:t>rottentomatoes.com</a:t>
            </a:r>
            <a:r>
              <a:rPr lang="en-US" dirty="0" smtClean="0"/>
              <a:t>, </a:t>
            </a:r>
            <a:r>
              <a:rPr lang="en-US" dirty="0" err="1" smtClean="0"/>
              <a:t>movies.com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b="1" dirty="0" smtClean="0"/>
              <a:t>People: </a:t>
            </a:r>
            <a:r>
              <a:rPr lang="en-US" dirty="0" err="1" smtClean="0"/>
              <a:t>linkedin.com</a:t>
            </a:r>
            <a:r>
              <a:rPr lang="en-US" dirty="0" smtClean="0"/>
              <a:t>, </a:t>
            </a:r>
          </a:p>
          <a:p>
            <a:pPr lvl="1">
              <a:lnSpc>
                <a:spcPct val="120000"/>
              </a:lnSpc>
            </a:pPr>
            <a:r>
              <a:rPr lang="en-US" b="1" dirty="0" smtClean="0"/>
              <a:t>Products: </a:t>
            </a:r>
            <a:r>
              <a:rPr lang="en-US" dirty="0" err="1" smtClean="0"/>
              <a:t>ebay.com</a:t>
            </a:r>
            <a:r>
              <a:rPr lang="en-US" dirty="0" smtClean="0"/>
              <a:t>, </a:t>
            </a:r>
            <a:r>
              <a:rPr lang="en-US" dirty="0" err="1" smtClean="0"/>
              <a:t>alibaba.com</a:t>
            </a:r>
            <a:r>
              <a:rPr lang="en-US" dirty="0" smtClean="0"/>
              <a:t>, </a:t>
            </a:r>
            <a:r>
              <a:rPr lang="en-US" dirty="0" err="1" smtClean="0"/>
              <a:t>sears.com</a:t>
            </a:r>
            <a:r>
              <a:rPr lang="en-US" dirty="0" smtClean="0"/>
              <a:t>,</a:t>
            </a:r>
          </a:p>
          <a:p>
            <a:pPr lvl="1">
              <a:lnSpc>
                <a:spcPct val="120000"/>
              </a:lnSpc>
            </a:pPr>
            <a:r>
              <a:rPr lang="en-US" b="1" dirty="0" smtClean="0"/>
              <a:t>Videos: </a:t>
            </a:r>
            <a:r>
              <a:rPr lang="en-US" dirty="0" err="1" smtClean="0"/>
              <a:t>youtu.be</a:t>
            </a:r>
            <a:r>
              <a:rPr lang="en-US" dirty="0" smtClean="0"/>
              <a:t>, </a:t>
            </a:r>
            <a:r>
              <a:rPr lang="en-US" dirty="0" err="1" smtClean="0"/>
              <a:t>dailymotion.com</a:t>
            </a:r>
            <a:r>
              <a:rPr lang="en-US" dirty="0" smtClean="0"/>
              <a:t>, </a:t>
            </a:r>
            <a:r>
              <a:rPr lang="en-US" dirty="0" err="1" smtClean="0"/>
              <a:t>frequency.com</a:t>
            </a:r>
            <a:r>
              <a:rPr lang="en-US" dirty="0" smtClean="0"/>
              <a:t>, </a:t>
            </a:r>
            <a:r>
              <a:rPr lang="en-US" dirty="0" err="1" smtClean="0"/>
              <a:t>vinebox.com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b="1" dirty="0" smtClean="0"/>
              <a:t>Events: </a:t>
            </a:r>
            <a:r>
              <a:rPr lang="en-US" dirty="0" err="1" smtClean="0"/>
              <a:t>meetup.com</a:t>
            </a:r>
            <a:r>
              <a:rPr lang="en-US" dirty="0" smtClean="0"/>
              <a:t>, </a:t>
            </a:r>
            <a:r>
              <a:rPr lang="en-US" dirty="0" err="1" smtClean="0"/>
              <a:t>zillow.com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b="1" dirty="0" smtClean="0"/>
              <a:t>Music: </a:t>
            </a:r>
            <a:r>
              <a:rPr lang="en-US" dirty="0" err="1" smtClean="0"/>
              <a:t>last.fm</a:t>
            </a:r>
            <a:r>
              <a:rPr lang="en-US" dirty="0" smtClean="0"/>
              <a:t>, </a:t>
            </a:r>
            <a:r>
              <a:rPr lang="en-US" dirty="0" err="1" smtClean="0"/>
              <a:t>myspace.com</a:t>
            </a: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dirty="0"/>
              <a:t>S</a:t>
            </a:r>
            <a:r>
              <a:rPr lang="en-US" sz="4000" dirty="0"/>
              <a:t>CHEMA</a:t>
            </a:r>
            <a:r>
              <a:rPr lang="en-US" dirty="0"/>
              <a:t>.O</a:t>
            </a:r>
            <a:r>
              <a:rPr lang="en-US" sz="4000" dirty="0"/>
              <a:t>RG</a:t>
            </a:r>
            <a:endParaRPr lang="en-US" sz="3200" i="1" dirty="0"/>
          </a:p>
        </p:txBody>
      </p:sp>
      <p:sp>
        <p:nvSpPr>
          <p:cNvPr id="5" name="Rectangle 4"/>
          <p:cNvSpPr/>
          <p:nvPr/>
        </p:nvSpPr>
        <p:spPr>
          <a:xfrm>
            <a:off x="278439" y="6383170"/>
            <a:ext cx="69532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808080"/>
                </a:solidFill>
              </a:rPr>
              <a:t>Source: </a:t>
            </a:r>
            <a:r>
              <a:rPr lang="en-US" sz="900" dirty="0">
                <a:solidFill>
                  <a:srgbClr val="808080"/>
                </a:solidFill>
              </a:rPr>
              <a:t>R.V. </a:t>
            </a:r>
            <a:r>
              <a:rPr lang="en-US" sz="900" dirty="0" err="1">
                <a:solidFill>
                  <a:srgbClr val="808080"/>
                </a:solidFill>
              </a:rPr>
              <a:t>Guha</a:t>
            </a:r>
            <a:r>
              <a:rPr lang="en-US" sz="900" dirty="0">
                <a:solidFill>
                  <a:srgbClr val="808080"/>
                </a:solidFill>
              </a:rPr>
              <a:t>, D. </a:t>
            </a:r>
            <a:r>
              <a:rPr lang="en-US" sz="900" dirty="0" err="1">
                <a:solidFill>
                  <a:srgbClr val="808080"/>
                </a:solidFill>
              </a:rPr>
              <a:t>Brickley</a:t>
            </a:r>
            <a:r>
              <a:rPr lang="en-US" sz="900" dirty="0">
                <a:solidFill>
                  <a:srgbClr val="808080"/>
                </a:solidFill>
              </a:rPr>
              <a:t>, S. Macbeth (2016). </a:t>
            </a:r>
            <a:r>
              <a:rPr lang="en-US" sz="900" dirty="0" err="1">
                <a:solidFill>
                  <a:srgbClr val="808080"/>
                </a:solidFill>
              </a:rPr>
              <a:t>Schema.org</a:t>
            </a:r>
            <a:r>
              <a:rPr lang="en-US" sz="900" dirty="0">
                <a:solidFill>
                  <a:srgbClr val="808080"/>
                </a:solidFill>
              </a:rPr>
              <a:t>: evolution of structured data on the web. </a:t>
            </a:r>
            <a:r>
              <a:rPr lang="en-AU" sz="900" dirty="0" smtClean="0">
                <a:solidFill>
                  <a:srgbClr val="808080"/>
                </a:solidFill>
              </a:rPr>
              <a:t>CACM 59:2</a:t>
            </a:r>
            <a:r>
              <a:rPr lang="en-AU" sz="900" dirty="0">
                <a:solidFill>
                  <a:srgbClr val="808080"/>
                </a:solidFill>
              </a:rPr>
              <a:t>, </a:t>
            </a:r>
            <a:r>
              <a:rPr lang="en-AU" sz="900" dirty="0" smtClean="0">
                <a:solidFill>
                  <a:srgbClr val="808080"/>
                </a:solidFill>
              </a:rPr>
              <a:t>Feb. </a:t>
            </a:r>
            <a:r>
              <a:rPr lang="en-AU" sz="900" dirty="0">
                <a:solidFill>
                  <a:srgbClr val="808080"/>
                </a:solidFill>
              </a:rPr>
              <a:t>2016</a:t>
            </a:r>
            <a:endParaRPr lang="en-US" sz="900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092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AU" dirty="0" smtClean="0"/>
              <a:t>and Governments need to use Linked Data and </a:t>
            </a:r>
            <a:r>
              <a:rPr lang="en-AU" dirty="0" err="1" smtClean="0"/>
              <a:t>schema.org</a:t>
            </a:r>
            <a:r>
              <a:rPr lang="en-AU" dirty="0" smtClean="0"/>
              <a:t> too!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14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" b="17486"/>
          <a:stretch/>
        </p:blipFill>
        <p:spPr>
          <a:xfrm>
            <a:off x="1644570" y="1600200"/>
            <a:ext cx="5854860" cy="4632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/>
          <p:cNvCxnSpPr>
            <a:stCxn id="7" idx="2"/>
            <a:endCxn id="6" idx="2"/>
          </p:cNvCxnSpPr>
          <p:nvPr/>
        </p:nvCxnSpPr>
        <p:spPr>
          <a:xfrm flipH="1">
            <a:off x="0" y="2794171"/>
            <a:ext cx="2001222" cy="1813700"/>
          </a:xfrm>
          <a:prstGeom prst="line">
            <a:avLst/>
          </a:prstGeom>
          <a:noFill/>
          <a:ln w="25400">
            <a:solidFill>
              <a:srgbClr val="8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to go to the cinema?</a:t>
            </a:r>
            <a:endParaRPr lang="en-US" dirty="0"/>
          </a:p>
        </p:txBody>
      </p:sp>
      <p:cxnSp>
        <p:nvCxnSpPr>
          <p:cNvPr id="5" name="Straight Connector 4"/>
          <p:cNvCxnSpPr>
            <a:endCxn id="6" idx="6"/>
          </p:cNvCxnSpPr>
          <p:nvPr/>
        </p:nvCxnSpPr>
        <p:spPr>
          <a:xfrm>
            <a:off x="5190565" y="2847214"/>
            <a:ext cx="313753" cy="1760657"/>
          </a:xfrm>
          <a:prstGeom prst="line">
            <a:avLst/>
          </a:prstGeom>
          <a:noFill/>
          <a:ln w="25400">
            <a:solidFill>
              <a:srgbClr val="8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" name="Oval 16"/>
          <p:cNvSpPr/>
          <p:nvPr/>
        </p:nvSpPr>
        <p:spPr>
          <a:xfrm>
            <a:off x="5217473" y="2075314"/>
            <a:ext cx="2281958" cy="4339500"/>
          </a:xfrm>
          <a:prstGeom prst="ellipse">
            <a:avLst/>
          </a:prstGeom>
          <a:noFill/>
          <a:ln w="25400">
            <a:solidFill>
              <a:srgbClr val="8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01222" y="2189538"/>
            <a:ext cx="3189343" cy="1209266"/>
          </a:xfrm>
          <a:prstGeom prst="ellipse">
            <a:avLst/>
          </a:prstGeom>
          <a:noFill/>
          <a:ln w="25400">
            <a:solidFill>
              <a:srgbClr val="8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0" y="3541083"/>
            <a:ext cx="5504318" cy="2133576"/>
          </a:xfrm>
          <a:prstGeom prst="ellipse">
            <a:avLst/>
          </a:prstGeom>
          <a:solidFill>
            <a:schemeClr val="bg1"/>
          </a:solidFill>
          <a:ln w="254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2" t="14213" r="41332" b="71102"/>
          <a:stretch/>
        </p:blipFill>
        <p:spPr>
          <a:xfrm>
            <a:off x="647694" y="3926980"/>
            <a:ext cx="4208930" cy="12667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01489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Looking </a:t>
            </a:r>
            <a:r>
              <a:rPr lang="en-US" dirty="0" smtClean="0"/>
              <a:t>for child care benefit?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85"/>
          <a:stretch/>
        </p:blipFill>
        <p:spPr>
          <a:xfrm>
            <a:off x="1418352" y="1619344"/>
            <a:ext cx="6307295" cy="445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/>
          <p:cNvSpPr/>
          <p:nvPr/>
        </p:nvSpPr>
        <p:spPr>
          <a:xfrm>
            <a:off x="2057399" y="2353234"/>
            <a:ext cx="3765177" cy="900953"/>
          </a:xfrm>
          <a:prstGeom prst="ellipse">
            <a:avLst/>
          </a:prstGeom>
          <a:noFill/>
          <a:ln w="25400">
            <a:solidFill>
              <a:srgbClr val="8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71358" y="2249712"/>
            <a:ext cx="7024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723C3D"/>
                </a:solidFill>
              </a:rPr>
              <a:t>?</a:t>
            </a:r>
            <a:endParaRPr lang="en-US" sz="6600" b="1" dirty="0">
              <a:solidFill>
                <a:srgbClr val="723C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67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</a:t>
            </a:r>
            <a:r>
              <a:rPr lang="en-US" sz="4000" dirty="0" smtClean="0">
                <a:solidFill>
                  <a:srgbClr val="000000"/>
                </a:solidFill>
              </a:rPr>
              <a:t>ROVIDE</a:t>
            </a:r>
            <a:r>
              <a:rPr lang="en-US" dirty="0" smtClean="0">
                <a:solidFill>
                  <a:srgbClr val="000000"/>
                </a:solidFill>
              </a:rPr>
              <a:t> S</a:t>
            </a:r>
            <a:r>
              <a:rPr lang="en-US" sz="4000" dirty="0" smtClean="0">
                <a:solidFill>
                  <a:srgbClr val="000000"/>
                </a:solidFill>
              </a:rPr>
              <a:t>TRUCTURED</a:t>
            </a:r>
            <a:r>
              <a:rPr lang="en-US" dirty="0" smtClean="0">
                <a:solidFill>
                  <a:srgbClr val="000000"/>
                </a:solidFill>
              </a:rPr>
              <a:t> I</a:t>
            </a:r>
            <a:r>
              <a:rPr lang="en-US" sz="4000" dirty="0" smtClean="0">
                <a:solidFill>
                  <a:srgbClr val="000000"/>
                </a:solidFill>
              </a:rPr>
              <a:t>NFORMATION</a:t>
            </a:r>
            <a:r>
              <a:rPr lang="en-US" dirty="0" smtClean="0">
                <a:solidFill>
                  <a:srgbClr val="000000"/>
                </a:solidFill>
              </a:rPr>
              <a:t> A</a:t>
            </a:r>
            <a:r>
              <a:rPr lang="en-US" sz="4000" dirty="0" smtClean="0">
                <a:solidFill>
                  <a:srgbClr val="000000"/>
                </a:solidFill>
              </a:rPr>
              <a:t>BOUT</a:t>
            </a:r>
            <a:r>
              <a:rPr lang="en-US" dirty="0" smtClean="0">
                <a:solidFill>
                  <a:srgbClr val="000000"/>
                </a:solidFill>
              </a:rPr>
              <a:t> ‘</a:t>
            </a:r>
            <a:r>
              <a:rPr lang="en-US" dirty="0" smtClean="0">
                <a:solidFill>
                  <a:srgbClr val="723C3D"/>
                </a:solidFill>
              </a:rPr>
              <a:t>THINGS</a:t>
            </a:r>
            <a:r>
              <a:rPr lang="en-US" dirty="0" smtClean="0">
                <a:solidFill>
                  <a:srgbClr val="000000"/>
                </a:solidFill>
              </a:rPr>
              <a:t>’?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424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 smtClean="0"/>
              <a:t>Governments need to provide structured information about their data/services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b="1" dirty="0" smtClean="0"/>
              <a:t>concept</a:t>
            </a:r>
            <a:r>
              <a:rPr lang="en-US" dirty="0" smtClean="0"/>
              <a:t> of, e.g. a </a:t>
            </a:r>
            <a:r>
              <a:rPr lang="en-US" i="1" dirty="0"/>
              <a:t>‘</a:t>
            </a:r>
            <a:r>
              <a:rPr lang="en-US" i="1" dirty="0" err="1"/>
              <a:t>GovernmentService</a:t>
            </a:r>
            <a:r>
              <a:rPr lang="en-US" i="1" dirty="0"/>
              <a:t>’</a:t>
            </a:r>
            <a:r>
              <a:rPr lang="en-US" dirty="0"/>
              <a:t> </a:t>
            </a:r>
            <a:r>
              <a:rPr lang="en-US" u="sng" dirty="0">
                <a:solidFill>
                  <a:srgbClr val="723C3D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http://schema.org/GovernmentService</a:t>
            </a:r>
            <a:r>
              <a:rPr lang="en-US" dirty="0">
                <a:solidFill>
                  <a:srgbClr val="723C3D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lang="en-US" dirty="0" smtClean="0"/>
              <a:t>(</a:t>
            </a:r>
            <a:r>
              <a:rPr lang="en-US" dirty="0"/>
              <a:t>or </a:t>
            </a:r>
            <a:r>
              <a:rPr lang="en-US" i="1" dirty="0" smtClean="0"/>
              <a:t>‘Road’</a:t>
            </a:r>
            <a:r>
              <a:rPr lang="en-US" dirty="0" smtClean="0"/>
              <a:t>, </a:t>
            </a:r>
            <a:r>
              <a:rPr lang="en-US" i="1" dirty="0" smtClean="0"/>
              <a:t>‘Hospital’</a:t>
            </a:r>
            <a:r>
              <a:rPr lang="en-US" dirty="0" smtClean="0"/>
              <a:t>, </a:t>
            </a:r>
            <a:r>
              <a:rPr lang="en-US" i="1" dirty="0" smtClean="0"/>
              <a:t>‘Public Infrastructure’</a:t>
            </a:r>
            <a:r>
              <a:rPr lang="en-US" dirty="0" smtClean="0"/>
              <a:t> etc.)</a:t>
            </a:r>
          </a:p>
          <a:p>
            <a:pPr>
              <a:lnSpc>
                <a:spcPct val="120000"/>
              </a:lnSpc>
            </a:pPr>
            <a:r>
              <a:rPr lang="en-US" i="1" dirty="0" smtClean="0"/>
              <a:t>‘Government service’ </a:t>
            </a:r>
            <a:r>
              <a:rPr lang="en-US" b="1" dirty="0" smtClean="0"/>
              <a:t>attributes</a:t>
            </a:r>
            <a:r>
              <a:rPr lang="en-US" dirty="0" smtClean="0"/>
              <a:t>, such as a </a:t>
            </a:r>
            <a:r>
              <a:rPr lang="en-US" i="1" dirty="0" smtClean="0"/>
              <a:t>‘</a:t>
            </a:r>
            <a:r>
              <a:rPr lang="en-US" i="1" dirty="0"/>
              <a:t>serviceOperator</a:t>
            </a:r>
            <a:r>
              <a:rPr lang="en-US" i="1" dirty="0" smtClean="0"/>
              <a:t>’</a:t>
            </a:r>
            <a:endParaRPr lang="en-US" i="1" dirty="0"/>
          </a:p>
          <a:p>
            <a:pPr>
              <a:lnSpc>
                <a:spcPct val="120000"/>
              </a:lnSpc>
            </a:pPr>
            <a:r>
              <a:rPr lang="en-US" dirty="0" smtClean="0"/>
              <a:t>A specific </a:t>
            </a:r>
            <a:r>
              <a:rPr lang="en-US" i="1" dirty="0" smtClean="0"/>
              <a:t>‘</a:t>
            </a:r>
            <a:r>
              <a:rPr lang="en-US" i="1" dirty="0" err="1" smtClean="0"/>
              <a:t>GovernmentService</a:t>
            </a:r>
            <a:r>
              <a:rPr lang="en-US" i="1" dirty="0" smtClean="0"/>
              <a:t>’</a:t>
            </a:r>
            <a:r>
              <a:rPr lang="en-US" dirty="0" smtClean="0"/>
              <a:t>, e.g. </a:t>
            </a:r>
            <a:r>
              <a:rPr lang="en-US" i="1" dirty="0" smtClean="0"/>
              <a:t>‘Child Care Benefit’ </a:t>
            </a:r>
            <a:r>
              <a:rPr lang="en-US" dirty="0" smtClean="0"/>
              <a:t>and its attributes, e.g.:</a:t>
            </a:r>
          </a:p>
          <a:p>
            <a:pPr lvl="1">
              <a:lnSpc>
                <a:spcPct val="120000"/>
              </a:lnSpc>
            </a:pPr>
            <a:r>
              <a:rPr lang="en-US" i="1" dirty="0" err="1" smtClean="0"/>
              <a:t>serviceOperator</a:t>
            </a:r>
            <a:r>
              <a:rPr lang="en-US" i="1" dirty="0"/>
              <a:t>:</a:t>
            </a:r>
            <a:r>
              <a:rPr lang="en-US" i="1" dirty="0" smtClean="0"/>
              <a:t> Department of Human Services</a:t>
            </a:r>
          </a:p>
          <a:p>
            <a:pPr lvl="1">
              <a:lnSpc>
                <a:spcPct val="120000"/>
              </a:lnSpc>
            </a:pPr>
            <a:r>
              <a:rPr lang="en-US" i="1" dirty="0" err="1" smtClean="0"/>
              <a:t>areaServed</a:t>
            </a:r>
            <a:r>
              <a:rPr lang="en-US" i="1" dirty="0" smtClean="0"/>
              <a:t>: Australia</a:t>
            </a:r>
            <a:endParaRPr lang="en-US" i="1" dirty="0"/>
          </a:p>
          <a:p>
            <a:pPr lvl="1">
              <a:lnSpc>
                <a:spcPct val="120000"/>
              </a:lnSpc>
            </a:pPr>
            <a:r>
              <a:rPr lang="en-US" i="1" dirty="0" err="1" smtClean="0"/>
              <a:t>isRelatedTo</a:t>
            </a:r>
            <a:r>
              <a:rPr lang="en-US" i="1" dirty="0" smtClean="0"/>
              <a:t>: Family Tax Benefit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mr-IN" i="1" dirty="0" smtClean="0"/>
              <a:t>…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525223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4000" dirty="0" smtClean="0">
                <a:solidFill>
                  <a:schemeClr val="tx1"/>
                </a:solidFill>
              </a:rPr>
              <a:t>U</a:t>
            </a:r>
            <a:r>
              <a:rPr lang="en-AU" sz="3600" dirty="0" smtClean="0">
                <a:solidFill>
                  <a:schemeClr val="tx1"/>
                </a:solidFill>
              </a:rPr>
              <a:t>SE</a:t>
            </a:r>
            <a:r>
              <a:rPr lang="en-AU" sz="4000" dirty="0" smtClean="0">
                <a:solidFill>
                  <a:schemeClr val="tx1"/>
                </a:solidFill>
              </a:rPr>
              <a:t> G</a:t>
            </a:r>
            <a:r>
              <a:rPr lang="en-AU" sz="3600" dirty="0" smtClean="0">
                <a:solidFill>
                  <a:schemeClr val="tx1"/>
                </a:solidFill>
              </a:rPr>
              <a:t>OVERNMENT</a:t>
            </a:r>
            <a:r>
              <a:rPr lang="en-AU" sz="4000" dirty="0" smtClean="0">
                <a:solidFill>
                  <a:schemeClr val="tx1"/>
                </a:solidFill>
              </a:rPr>
              <a:t> W</a:t>
            </a:r>
            <a:r>
              <a:rPr lang="en-AU" sz="3600" dirty="0" smtClean="0">
                <a:solidFill>
                  <a:schemeClr val="tx1"/>
                </a:solidFill>
              </a:rPr>
              <a:t>IDE</a:t>
            </a:r>
            <a:r>
              <a:rPr lang="en-AU" sz="4000" dirty="0" smtClean="0">
                <a:solidFill>
                  <a:schemeClr val="tx1"/>
                </a:solidFill>
              </a:rPr>
              <a:t> URIS F</a:t>
            </a:r>
            <a:r>
              <a:rPr lang="en-AU" sz="3600" dirty="0" smtClean="0">
                <a:solidFill>
                  <a:schemeClr val="tx1"/>
                </a:solidFill>
              </a:rPr>
              <a:t>OR</a:t>
            </a:r>
            <a:r>
              <a:rPr lang="en-AU" sz="4000" dirty="0" smtClean="0">
                <a:solidFill>
                  <a:schemeClr val="tx1"/>
                </a:solidFill>
              </a:rPr>
              <a:t> ‘</a:t>
            </a:r>
            <a:r>
              <a:rPr lang="en-AU" sz="4000" dirty="0">
                <a:solidFill>
                  <a:srgbClr val="723C3D"/>
                </a:solidFill>
              </a:rPr>
              <a:t>THINGS</a:t>
            </a:r>
            <a:r>
              <a:rPr lang="en-AU" sz="4000" dirty="0" smtClean="0">
                <a:solidFill>
                  <a:schemeClr val="tx1"/>
                </a:solidFill>
              </a:rPr>
              <a:t>’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58774" y="1370013"/>
            <a:ext cx="6743210" cy="548798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None/>
            </a:pPr>
            <a:r>
              <a:rPr lang="en-AU" dirty="0" smtClean="0"/>
              <a:t>URIs </a:t>
            </a:r>
            <a:r>
              <a:rPr lang="en-AU" altLang="ja-JP" dirty="0" smtClean="0"/>
              <a:t>are </a:t>
            </a:r>
            <a:r>
              <a:rPr lang="en-AU" altLang="ja-JP" b="1" u="sng" dirty="0" smtClean="0"/>
              <a:t>cool</a:t>
            </a:r>
            <a:r>
              <a:rPr lang="en-AU" altLang="ja-JP" dirty="0" smtClean="0"/>
              <a:t> if they are:</a:t>
            </a:r>
          </a:p>
          <a:p>
            <a:pPr lvl="1">
              <a:lnSpc>
                <a:spcPct val="120000"/>
              </a:lnSpc>
            </a:pPr>
            <a:r>
              <a:rPr lang="en-US" b="1" dirty="0" smtClean="0"/>
              <a:t>Readable</a:t>
            </a:r>
          </a:p>
          <a:p>
            <a:pPr marL="800100" lvl="2" indent="0">
              <a:lnSpc>
                <a:spcPct val="120000"/>
              </a:lnSpc>
              <a:buNone/>
            </a:pPr>
            <a:r>
              <a:rPr lang="en-US" sz="2100" strike="sngStrike" dirty="0" smtClean="0">
                <a:solidFill>
                  <a:srgbClr val="FF0000"/>
                </a:solidFill>
              </a:rPr>
              <a:t>http</a:t>
            </a:r>
            <a:r>
              <a:rPr lang="en-US" sz="2100" strike="sngStrike" dirty="0">
                <a:solidFill>
                  <a:srgbClr val="FF0000"/>
                </a:solidFill>
              </a:rPr>
              <a:t>:/</a:t>
            </a:r>
            <a:r>
              <a:rPr lang="en-US" sz="2100" strike="sngStrike" dirty="0" smtClean="0">
                <a:solidFill>
                  <a:srgbClr val="FF0000"/>
                </a:solidFill>
              </a:rPr>
              <a:t>/</a:t>
            </a:r>
            <a:r>
              <a:rPr lang="en-US" sz="2100" strike="sngStrike" dirty="0" err="1" smtClean="0">
                <a:solidFill>
                  <a:srgbClr val="FF0000"/>
                </a:solidFill>
              </a:rPr>
              <a:t>environment.data.gov.au</a:t>
            </a:r>
            <a:r>
              <a:rPr lang="en-US" sz="2100" strike="sngStrike" dirty="0" smtClean="0">
                <a:solidFill>
                  <a:srgbClr val="FF0000"/>
                </a:solidFill>
              </a:rPr>
              <a:t>/weather/000478</a:t>
            </a:r>
            <a:r>
              <a:rPr lang="en-US" sz="2100" dirty="0" smtClean="0">
                <a:solidFill>
                  <a:srgbClr val="FF0000"/>
                </a:solidFill>
              </a:rPr>
              <a:t>   </a:t>
            </a:r>
            <a:r>
              <a:rPr lang="en-US" sz="2100" dirty="0" smtClean="0">
                <a:sym typeface="Symbol"/>
              </a:rPr>
              <a:t></a:t>
            </a:r>
            <a:br>
              <a:rPr lang="en-US" sz="2100" dirty="0" smtClean="0">
                <a:sym typeface="Symbol"/>
              </a:rPr>
            </a:br>
            <a:r>
              <a:rPr lang="en-US" sz="2100" u="sng" dirty="0" smtClean="0">
                <a:solidFill>
                  <a:srgbClr val="00B050"/>
                </a:solidFill>
              </a:rPr>
              <a:t>http://</a:t>
            </a:r>
            <a:r>
              <a:rPr lang="en-US" sz="2100" u="sng" dirty="0" err="1" smtClean="0">
                <a:solidFill>
                  <a:srgbClr val="00B050"/>
                </a:solidFill>
              </a:rPr>
              <a:t>environment.data.gov.au</a:t>
            </a:r>
            <a:r>
              <a:rPr lang="en-US" sz="2100" u="sng" dirty="0" smtClean="0">
                <a:solidFill>
                  <a:srgbClr val="00B050"/>
                </a:solidFill>
              </a:rPr>
              <a:t>/weather/id/station/000478</a:t>
            </a:r>
          </a:p>
          <a:p>
            <a:pPr marL="800100" lvl="2" indent="0">
              <a:lnSpc>
                <a:spcPct val="120000"/>
              </a:lnSpc>
              <a:buNone/>
            </a:pPr>
            <a:endParaRPr lang="en-US" sz="1400" dirty="0" smtClean="0">
              <a:solidFill>
                <a:srgbClr val="00B05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b="1" dirty="0" smtClean="0"/>
              <a:t>Unambiguous</a:t>
            </a:r>
          </a:p>
          <a:p>
            <a:pPr marL="800100" lvl="2" indent="0">
              <a:lnSpc>
                <a:spcPct val="120000"/>
              </a:lnSpc>
              <a:buNone/>
            </a:pPr>
            <a:r>
              <a:rPr lang="en-US" sz="2100" strike="sngStrike" dirty="0" smtClean="0">
                <a:solidFill>
                  <a:srgbClr val="FF0000"/>
                </a:solidFill>
              </a:rPr>
              <a:t>http://</a:t>
            </a:r>
            <a:r>
              <a:rPr lang="en-US" sz="2100" strike="sngStrike" dirty="0" err="1" smtClean="0">
                <a:solidFill>
                  <a:srgbClr val="FF0000"/>
                </a:solidFill>
              </a:rPr>
              <a:t>location.data.gov.au</a:t>
            </a:r>
            <a:r>
              <a:rPr lang="en-US" sz="2100" strike="sngStrike" dirty="0" smtClean="0">
                <a:solidFill>
                  <a:srgbClr val="FF0000"/>
                </a:solidFill>
              </a:rPr>
              <a:t>/id/</a:t>
            </a:r>
            <a:r>
              <a:rPr lang="en-US" sz="2100" strike="sngStrike" dirty="0" err="1" smtClean="0">
                <a:solidFill>
                  <a:srgbClr val="FF0000"/>
                </a:solidFill>
              </a:rPr>
              <a:t>carlton</a:t>
            </a:r>
            <a:r>
              <a:rPr lang="en-US" sz="2100" dirty="0" smtClean="0"/>
              <a:t>  </a:t>
            </a:r>
            <a:r>
              <a:rPr lang="en-US" sz="2100" dirty="0" smtClean="0">
                <a:sym typeface="Symbol"/>
              </a:rPr>
              <a:t></a:t>
            </a:r>
            <a:r>
              <a:rPr lang="en-US" sz="2100" dirty="0">
                <a:sym typeface="Symbol"/>
              </a:rPr>
              <a:t/>
            </a:r>
            <a:br>
              <a:rPr lang="en-US" sz="2100" dirty="0">
                <a:sym typeface="Symbol"/>
              </a:rPr>
            </a:br>
            <a:r>
              <a:rPr lang="en-US" sz="2100" u="sng" dirty="0" smtClean="0">
                <a:solidFill>
                  <a:srgbClr val="00B050"/>
                </a:solidFill>
              </a:rPr>
              <a:t>http://</a:t>
            </a:r>
            <a:r>
              <a:rPr lang="en-US" sz="2100" u="sng" dirty="0" err="1" smtClean="0">
                <a:solidFill>
                  <a:srgbClr val="00B050"/>
                </a:solidFill>
              </a:rPr>
              <a:t>location.data.gov.au</a:t>
            </a:r>
            <a:r>
              <a:rPr lang="en-US" sz="2100" u="sng" dirty="0" smtClean="0">
                <a:solidFill>
                  <a:srgbClr val="00B050"/>
                </a:solidFill>
              </a:rPr>
              <a:t>/id/</a:t>
            </a:r>
            <a:r>
              <a:rPr lang="en-US" sz="2100" u="sng" dirty="0" err="1" smtClean="0">
                <a:solidFill>
                  <a:srgbClr val="00B050"/>
                </a:solidFill>
              </a:rPr>
              <a:t>vic</a:t>
            </a:r>
            <a:r>
              <a:rPr lang="en-US" sz="2100" u="sng" dirty="0" smtClean="0">
                <a:solidFill>
                  <a:srgbClr val="00B050"/>
                </a:solidFill>
              </a:rPr>
              <a:t>/</a:t>
            </a:r>
            <a:r>
              <a:rPr lang="en-US" sz="2100" u="sng" dirty="0" err="1" smtClean="0">
                <a:solidFill>
                  <a:srgbClr val="00B050"/>
                </a:solidFill>
              </a:rPr>
              <a:t>carlton</a:t>
            </a:r>
            <a:endParaRPr lang="en-US" sz="2100" u="sng" dirty="0" smtClean="0">
              <a:solidFill>
                <a:srgbClr val="00B050"/>
              </a:solidFill>
            </a:endParaRPr>
          </a:p>
          <a:p>
            <a:pPr lvl="2">
              <a:lnSpc>
                <a:spcPct val="120000"/>
              </a:lnSpc>
              <a:buNone/>
            </a:pPr>
            <a:endParaRPr lang="en-US" sz="1400" dirty="0" smtClean="0">
              <a:solidFill>
                <a:srgbClr val="00B05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b="1" dirty="0" smtClean="0"/>
              <a:t>Include </a:t>
            </a:r>
            <a:r>
              <a:rPr lang="en-AU" b="1" dirty="0" smtClean="0"/>
              <a:t>no </a:t>
            </a:r>
            <a:r>
              <a:rPr lang="en-AU" altLang="ja-JP" b="1" dirty="0" smtClean="0"/>
              <a:t>implementation details</a:t>
            </a:r>
          </a:p>
          <a:p>
            <a:pPr marL="857250" lvl="2" indent="0">
              <a:lnSpc>
                <a:spcPct val="120000"/>
              </a:lnSpc>
              <a:buNone/>
            </a:pPr>
            <a:r>
              <a:rPr lang="en-AU" sz="2100" strike="sngStrike" dirty="0" smtClean="0">
                <a:solidFill>
                  <a:srgbClr val="FF0000"/>
                </a:solidFill>
              </a:rPr>
              <a:t>http://</a:t>
            </a:r>
            <a:r>
              <a:rPr lang="en-AU" sz="2100" strike="sngStrike" dirty="0" err="1" smtClean="0">
                <a:solidFill>
                  <a:srgbClr val="FF0000"/>
                </a:solidFill>
              </a:rPr>
              <a:t>education.data.gov.au</a:t>
            </a:r>
            <a:r>
              <a:rPr lang="en-AU" sz="2100" strike="sngStrike" dirty="0" smtClean="0">
                <a:solidFill>
                  <a:srgbClr val="FF0000"/>
                </a:solidFill>
              </a:rPr>
              <a:t>/</a:t>
            </a:r>
            <a:r>
              <a:rPr lang="en-AU" sz="2100" strike="sngStrike" dirty="0" err="1" smtClean="0">
                <a:solidFill>
                  <a:srgbClr val="FF0000"/>
                </a:solidFill>
              </a:rPr>
              <a:t>index.php?type</a:t>
            </a:r>
            <a:r>
              <a:rPr lang="en-AU" sz="2100" strike="sngStrike" dirty="0" smtClean="0">
                <a:solidFill>
                  <a:srgbClr val="FF0000"/>
                </a:solidFill>
              </a:rPr>
              <a:t>=</a:t>
            </a:r>
            <a:r>
              <a:rPr lang="en-AU" sz="2100" strike="sngStrike" dirty="0" err="1" smtClean="0">
                <a:solidFill>
                  <a:srgbClr val="FF0000"/>
                </a:solidFill>
              </a:rPr>
              <a:t>school&amp;id</a:t>
            </a:r>
            <a:r>
              <a:rPr lang="en-AU" sz="2100" strike="sngStrike" dirty="0" smtClean="0">
                <a:solidFill>
                  <a:srgbClr val="FF0000"/>
                </a:solidFill>
              </a:rPr>
              <a:t>=2600</a:t>
            </a:r>
            <a:r>
              <a:rPr lang="en-AU" sz="2100" dirty="0" smtClean="0"/>
              <a:t>  </a:t>
            </a:r>
            <a:r>
              <a:rPr lang="en-US" sz="2100" dirty="0" smtClean="0">
                <a:sym typeface="Symbol"/>
              </a:rPr>
              <a:t></a:t>
            </a:r>
            <a:br>
              <a:rPr lang="en-US" sz="2100" dirty="0" smtClean="0">
                <a:sym typeface="Symbol"/>
              </a:rPr>
            </a:br>
            <a:r>
              <a:rPr lang="en-AU" sz="2100" u="sng" dirty="0" smtClean="0">
                <a:solidFill>
                  <a:srgbClr val="00B050"/>
                </a:solidFill>
              </a:rPr>
              <a:t>http://</a:t>
            </a:r>
            <a:r>
              <a:rPr lang="en-AU" sz="2100" u="sng" dirty="0" err="1" smtClean="0">
                <a:solidFill>
                  <a:srgbClr val="00B050"/>
                </a:solidFill>
              </a:rPr>
              <a:t>education.data.gov.au</a:t>
            </a:r>
            <a:r>
              <a:rPr lang="en-AU" sz="2100" u="sng" dirty="0" smtClean="0">
                <a:solidFill>
                  <a:srgbClr val="00B050"/>
                </a:solidFill>
              </a:rPr>
              <a:t>/id/school/2060</a:t>
            </a:r>
            <a:endParaRPr lang="en-AU" sz="1400" dirty="0" smtClean="0">
              <a:solidFill>
                <a:srgbClr val="00B050"/>
              </a:solidFill>
              <a:hlinkClick r:id="rId3"/>
            </a:endParaRPr>
          </a:p>
          <a:p>
            <a:pPr lvl="1">
              <a:lnSpc>
                <a:spcPct val="120000"/>
              </a:lnSpc>
            </a:pPr>
            <a:endParaRPr lang="en-AU" b="1" dirty="0" smtClean="0"/>
          </a:p>
          <a:p>
            <a:pPr lvl="1">
              <a:lnSpc>
                <a:spcPct val="120000"/>
              </a:lnSpc>
            </a:pPr>
            <a:r>
              <a:rPr lang="en-AU" b="1" dirty="0" smtClean="0"/>
              <a:t>Maintained! </a:t>
            </a:r>
            <a:r>
              <a:rPr lang="en-US" dirty="0" smtClean="0">
                <a:sym typeface="Symbol"/>
              </a:rPr>
              <a:t></a:t>
            </a:r>
            <a:r>
              <a:rPr lang="en-AU" dirty="0" smtClean="0"/>
              <a:t> even if content moves or is deleted (e.g. </a:t>
            </a:r>
            <a:r>
              <a:rPr lang="en-AU" dirty="0" err="1" smtClean="0"/>
              <a:t>MoG</a:t>
            </a:r>
            <a:r>
              <a:rPr lang="en-AU" dirty="0" smtClean="0"/>
              <a:t>), server should respond appropriately</a:t>
            </a:r>
          </a:p>
          <a:p>
            <a:pPr lvl="1">
              <a:lnSpc>
                <a:spcPct val="120000"/>
              </a:lnSpc>
            </a:pPr>
            <a:endParaRPr lang="en-AU" dirty="0" smtClean="0"/>
          </a:p>
          <a:p>
            <a:pPr>
              <a:lnSpc>
                <a:spcPct val="120000"/>
              </a:lnSpc>
              <a:buNone/>
            </a:pPr>
            <a:r>
              <a:rPr lang="en-AU" dirty="0" smtClean="0"/>
              <a:t>… and broken links are </a:t>
            </a:r>
            <a:r>
              <a:rPr lang="en-AU" altLang="ja-JP" b="1" u="sng" dirty="0" smtClean="0"/>
              <a:t>uncool</a:t>
            </a:r>
          </a:p>
          <a:p>
            <a:pPr lvl="1">
              <a:lnSpc>
                <a:spcPct val="120000"/>
              </a:lnSpc>
            </a:pPr>
            <a:endParaRPr lang="en-AU" dirty="0" smtClean="0"/>
          </a:p>
        </p:txBody>
      </p:sp>
      <p:pic>
        <p:nvPicPr>
          <p:cNvPr id="61444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716" y="1315843"/>
            <a:ext cx="2265363" cy="1363662"/>
          </a:xfrm>
          <a:prstGeom prst="rect">
            <a:avLst/>
          </a:prstGeom>
          <a:ln>
            <a:noFill/>
          </a:ln>
          <a:effectLst>
            <a:outerShdw blurRad="180975" dist="25400" dir="2700000" algn="tl" rotWithShape="0">
              <a:srgbClr val="333333">
                <a:alpha val="6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192" y="4551757"/>
            <a:ext cx="2170044" cy="1657487"/>
          </a:xfrm>
          <a:prstGeom prst="rect">
            <a:avLst/>
          </a:prstGeom>
          <a:ln>
            <a:noFill/>
          </a:ln>
          <a:effectLst>
            <a:outerShdw blurRad="180975" dist="25400" dir="2700000" algn="tl" rotWithShape="0">
              <a:srgbClr val="333333">
                <a:alpha val="6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4826000"/>
            <a:ext cx="9144000" cy="203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52400" dist="254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15086" b="16218"/>
          <a:stretch/>
        </p:blipFill>
        <p:spPr>
          <a:xfrm>
            <a:off x="5963865" y="4972374"/>
            <a:ext cx="1672064" cy="6081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A</a:t>
            </a:r>
            <a:r>
              <a:rPr lang="en-US" sz="2800" dirty="0" smtClean="0">
                <a:solidFill>
                  <a:srgbClr val="000000"/>
                </a:solidFill>
              </a:rPr>
              <a:t>USTRALIAN </a:t>
            </a:r>
            <a:r>
              <a:rPr lang="en-US" sz="3200" dirty="0" smtClean="0">
                <a:solidFill>
                  <a:srgbClr val="000000"/>
                </a:solidFill>
              </a:rPr>
              <a:t>G</a:t>
            </a:r>
            <a:r>
              <a:rPr lang="en-US" sz="2800" dirty="0" smtClean="0">
                <a:solidFill>
                  <a:srgbClr val="000000"/>
                </a:solidFill>
              </a:rPr>
              <a:t>OVERNMENT</a:t>
            </a:r>
            <a:r>
              <a:rPr lang="en-US" sz="3200" dirty="0" smtClean="0">
                <a:solidFill>
                  <a:srgbClr val="000000"/>
                </a:solidFill>
              </a:rPr>
              <a:t> L</a:t>
            </a:r>
            <a:r>
              <a:rPr lang="en-US" sz="2800" dirty="0" smtClean="0">
                <a:solidFill>
                  <a:srgbClr val="000000"/>
                </a:solidFill>
              </a:rPr>
              <a:t>INKED</a:t>
            </a:r>
            <a:r>
              <a:rPr lang="en-US" sz="3200" dirty="0" smtClean="0">
                <a:solidFill>
                  <a:srgbClr val="000000"/>
                </a:solidFill>
              </a:rPr>
              <a:t> D</a:t>
            </a:r>
            <a:r>
              <a:rPr lang="en-US" sz="2800" dirty="0" smtClean="0">
                <a:solidFill>
                  <a:srgbClr val="000000"/>
                </a:solidFill>
              </a:rPr>
              <a:t>ATA</a:t>
            </a:r>
            <a:r>
              <a:rPr lang="en-US" sz="3200" dirty="0" smtClean="0">
                <a:solidFill>
                  <a:srgbClr val="000000"/>
                </a:solidFill>
              </a:rPr>
              <a:t> W</a:t>
            </a:r>
            <a:r>
              <a:rPr lang="en-US" sz="2800" dirty="0" smtClean="0">
                <a:solidFill>
                  <a:srgbClr val="000000"/>
                </a:solidFill>
              </a:rPr>
              <a:t>ORKING</a:t>
            </a:r>
            <a:r>
              <a:rPr lang="en-US" sz="3200" dirty="0" smtClean="0">
                <a:solidFill>
                  <a:srgbClr val="000000"/>
                </a:solidFill>
              </a:rPr>
              <a:t> G</a:t>
            </a:r>
            <a:r>
              <a:rPr lang="en-US" sz="2800" dirty="0" smtClean="0">
                <a:solidFill>
                  <a:srgbClr val="000000"/>
                </a:solidFill>
              </a:rPr>
              <a:t>ROUP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7"/>
            <a:ext cx="8229600" cy="3166495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24"/>
              </a:spcBef>
              <a:spcAft>
                <a:spcPts val="600"/>
              </a:spcAft>
              <a:buNone/>
            </a:pPr>
            <a:r>
              <a:rPr lang="en-US" sz="6400" dirty="0" smtClean="0"/>
              <a:t>Community </a:t>
            </a:r>
            <a:r>
              <a:rPr lang="en-US" sz="6400" dirty="0"/>
              <a:t>of Commonwealth Government experts and champions, with invited non-voting participation of individuals, corporations and other </a:t>
            </a:r>
            <a:r>
              <a:rPr lang="en-US" sz="6400" dirty="0" smtClean="0"/>
              <a:t>entities to:</a:t>
            </a:r>
          </a:p>
          <a:p>
            <a:pPr>
              <a:lnSpc>
                <a:spcPct val="120000"/>
              </a:lnSpc>
            </a:pPr>
            <a:r>
              <a:rPr lang="en-US" sz="6400" dirty="0" smtClean="0"/>
              <a:t>Establish </a:t>
            </a:r>
            <a:r>
              <a:rPr lang="en-US" sz="6400" dirty="0"/>
              <a:t>technical guidance </a:t>
            </a:r>
            <a:r>
              <a:rPr lang="en-US" sz="6400" dirty="0" smtClean="0"/>
              <a:t>publishing</a:t>
            </a:r>
            <a:r>
              <a:rPr lang="en-US" sz="6400" dirty="0"/>
              <a:t> </a:t>
            </a:r>
            <a:r>
              <a:rPr lang="en-US" sz="6400" dirty="0" smtClean="0"/>
              <a:t>public </a:t>
            </a:r>
            <a:r>
              <a:rPr lang="en-US" sz="6400" dirty="0"/>
              <a:t>sector information using Linked Data as a </a:t>
            </a:r>
            <a:r>
              <a:rPr lang="en-US" sz="6400" dirty="0" smtClean="0"/>
              <a:t>delivery technology</a:t>
            </a:r>
            <a:endParaRPr lang="en-US" sz="6400" dirty="0"/>
          </a:p>
          <a:p>
            <a:pPr>
              <a:lnSpc>
                <a:spcPct val="120000"/>
              </a:lnSpc>
            </a:pPr>
            <a:r>
              <a:rPr lang="en-US" sz="6400" dirty="0" smtClean="0"/>
              <a:t>Determine </a:t>
            </a:r>
            <a:r>
              <a:rPr lang="en-US" sz="6400" dirty="0"/>
              <a:t>governance rules and processes for the effective management of </a:t>
            </a:r>
            <a:r>
              <a:rPr lang="en-US" sz="6400" dirty="0" smtClean="0"/>
              <a:t>Australian Government </a:t>
            </a:r>
            <a:r>
              <a:rPr lang="en-US" sz="6400" dirty="0"/>
              <a:t>Linked </a:t>
            </a:r>
            <a:r>
              <a:rPr lang="en-US" sz="6400" dirty="0" smtClean="0"/>
              <a:t>Data</a:t>
            </a:r>
          </a:p>
          <a:p>
            <a:pPr>
              <a:lnSpc>
                <a:spcPct val="120000"/>
              </a:lnSpc>
            </a:pPr>
            <a:r>
              <a:rPr lang="en-US" sz="6400" dirty="0" smtClean="0"/>
              <a:t>Promote Linked </a:t>
            </a:r>
            <a:r>
              <a:rPr lang="en-US" sz="6400" dirty="0"/>
              <a:t>Data </a:t>
            </a:r>
            <a:r>
              <a:rPr lang="en-US" sz="6400" dirty="0" smtClean="0"/>
              <a:t>across the Australian </a:t>
            </a:r>
            <a:r>
              <a:rPr lang="en-US" sz="6400" dirty="0"/>
              <a:t>Government</a:t>
            </a:r>
          </a:p>
          <a:p>
            <a:pPr>
              <a:lnSpc>
                <a:spcPct val="120000"/>
              </a:lnSpc>
            </a:pPr>
            <a:r>
              <a:rPr lang="en-US" sz="6400" dirty="0" smtClean="0"/>
              <a:t>Engender </a:t>
            </a:r>
            <a:r>
              <a:rPr lang="en-US" sz="6400" dirty="0"/>
              <a:t>the development of </a:t>
            </a:r>
            <a:r>
              <a:rPr lang="en-US" sz="6400" dirty="0" smtClean="0"/>
              <a:t>Linked Data infrastructure</a:t>
            </a:r>
            <a:endParaRPr lang="en-US" sz="6400" b="1" dirty="0" smtClean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745" y="5982521"/>
            <a:ext cx="789240" cy="6905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582" y="5935479"/>
            <a:ext cx="783351" cy="783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6760" y="5958692"/>
            <a:ext cx="1370540" cy="7111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-2" b="24278"/>
          <a:stretch/>
        </p:blipFill>
        <p:spPr>
          <a:xfrm>
            <a:off x="3065183" y="5626100"/>
            <a:ext cx="1306880" cy="10927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t="9030"/>
          <a:stretch/>
        </p:blipFill>
        <p:spPr>
          <a:xfrm>
            <a:off x="1642783" y="5017994"/>
            <a:ext cx="1535780" cy="8588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3485" y="5020408"/>
            <a:ext cx="1082260" cy="7492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383" y="5219701"/>
            <a:ext cx="1184753" cy="6390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085" y="6210302"/>
            <a:ext cx="1048612" cy="484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7180" y="5956300"/>
            <a:ext cx="1004411" cy="680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1586" y="5714763"/>
            <a:ext cx="711200" cy="711200"/>
          </a:xfrm>
          <a:prstGeom prst="rect">
            <a:avLst/>
          </a:prstGeom>
        </p:spPr>
      </p:pic>
      <p:pic>
        <p:nvPicPr>
          <p:cNvPr id="4098" name="Picture 2" descr="ustralian Taxation Office - Organisations - data.gov.au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14" y="4986611"/>
            <a:ext cx="1185945" cy="8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MA Australia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572" y="5347260"/>
            <a:ext cx="1251293" cy="40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918389" y="4388879"/>
            <a:ext cx="309501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u="sng" dirty="0">
                <a:solidFill>
                  <a:srgbClr val="723C3D"/>
                </a:solidFill>
              </a:rPr>
              <a:t>http://</a:t>
            </a:r>
            <a:r>
              <a:rPr lang="en-US" sz="2100" u="sng" dirty="0" err="1">
                <a:solidFill>
                  <a:srgbClr val="723C3D"/>
                </a:solidFill>
              </a:rPr>
              <a:t>linked.data.gov.au</a:t>
            </a:r>
            <a:r>
              <a:rPr lang="en-US" sz="2100" u="sng" dirty="0">
                <a:solidFill>
                  <a:srgbClr val="723C3D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3204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mr-IN" dirty="0" smtClean="0"/>
              <a:t>…</a:t>
            </a:r>
            <a:r>
              <a:rPr lang="en-US" dirty="0" smtClean="0"/>
              <a:t> but the WWW used only one type of link relation (hyperlinks) for years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80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>
                <a:solidFill>
                  <a:srgbClr val="000000"/>
                </a:solidFill>
              </a:rPr>
              <a:t>URI G</a:t>
            </a:r>
            <a:r>
              <a:rPr lang="en-AU" sz="4000" dirty="0" smtClean="0">
                <a:solidFill>
                  <a:srgbClr val="000000"/>
                </a:solidFill>
              </a:rPr>
              <a:t>UIDELINES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079440"/>
          </a:xfrm>
        </p:spPr>
        <p:txBody>
          <a:bodyPr>
            <a:noAutofit/>
          </a:bodyPr>
          <a:lstStyle/>
          <a:p>
            <a:r>
              <a:rPr lang="en-AU" sz="2000" b="1" dirty="0" smtClean="0"/>
              <a:t>Index of a Dataset: </a:t>
            </a:r>
            <a:r>
              <a:rPr lang="en-AU" sz="2000" dirty="0" smtClean="0"/>
              <a:t>Identifier that names a Linked dataset and provides metadata of the dataset.</a:t>
            </a:r>
          </a:p>
          <a:p>
            <a:endParaRPr lang="en-AU" sz="2000" dirty="0" smtClean="0"/>
          </a:p>
          <a:p>
            <a:r>
              <a:rPr lang="en-AU" sz="2000" b="1" dirty="0" smtClean="0"/>
              <a:t>Real-world ‘Things’ Identifier: </a:t>
            </a:r>
            <a:r>
              <a:rPr lang="en-AU" sz="2000" dirty="0" smtClean="0"/>
              <a:t>Physical and abstract ‘Things’ that may be referred to in statements.</a:t>
            </a:r>
          </a:p>
          <a:p>
            <a:endParaRPr lang="en-AU" sz="2000" dirty="0" smtClean="0"/>
          </a:p>
          <a:p>
            <a:r>
              <a:rPr lang="en-AU" sz="2000" b="1" dirty="0" smtClean="0"/>
              <a:t>Document Identifier: </a:t>
            </a:r>
            <a:r>
              <a:rPr lang="en-AU" sz="2000" dirty="0" smtClean="0"/>
              <a:t>Information on the web about Real World ‘Things’</a:t>
            </a:r>
          </a:p>
          <a:p>
            <a:endParaRPr lang="en-AU" sz="2000" dirty="0" smtClean="0"/>
          </a:p>
          <a:p>
            <a:r>
              <a:rPr lang="en-AU" sz="2000" b="1" dirty="0" smtClean="0"/>
              <a:t>Vocabulary identifiers </a:t>
            </a:r>
            <a:r>
              <a:rPr lang="en-AU" sz="2000" dirty="0" smtClean="0"/>
              <a:t>(ontologies, concepts etc.): URIs for classes and properties describing real-world things</a:t>
            </a:r>
          </a:p>
        </p:txBody>
      </p:sp>
      <p:sp>
        <p:nvSpPr>
          <p:cNvPr id="7" name="Rectangle 6"/>
          <p:cNvSpPr/>
          <p:nvPr/>
        </p:nvSpPr>
        <p:spPr>
          <a:xfrm>
            <a:off x="812800" y="2324956"/>
            <a:ext cx="8661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spc="-100" dirty="0">
                <a:latin typeface="Courier"/>
                <a:cs typeface="Courier"/>
              </a:rPr>
              <a:t>/dataset[/{module}]*/{</a:t>
            </a:r>
            <a:r>
              <a:rPr lang="en-AU" sz="1400" spc="-100" dirty="0" err="1">
                <a:latin typeface="Courier"/>
                <a:cs typeface="Courier"/>
              </a:rPr>
              <a:t>datasetid</a:t>
            </a:r>
            <a:r>
              <a:rPr lang="en-AU" sz="1400" spc="-100" dirty="0">
                <a:latin typeface="Courier"/>
                <a:cs typeface="Courier"/>
              </a:rPr>
              <a:t>} → /dataset/act/schools</a:t>
            </a:r>
            <a:r>
              <a:rPr lang="en-AU" sz="1400" spc="-100" dirty="0"/>
              <a:t>  </a:t>
            </a:r>
            <a:r>
              <a:rPr lang="en-AU" sz="1400" dirty="0"/>
              <a:t>[Metadata </a:t>
            </a:r>
            <a:r>
              <a:rPr lang="en-AU" sz="1400" dirty="0" smtClean="0"/>
              <a:t>for School </a:t>
            </a:r>
            <a:r>
              <a:rPr lang="en-AU" sz="1400" dirty="0"/>
              <a:t>Dataset]</a:t>
            </a:r>
          </a:p>
        </p:txBody>
      </p:sp>
      <p:sp>
        <p:nvSpPr>
          <p:cNvPr id="8" name="Rectangle 7"/>
          <p:cNvSpPr/>
          <p:nvPr/>
        </p:nvSpPr>
        <p:spPr>
          <a:xfrm>
            <a:off x="812800" y="3662435"/>
            <a:ext cx="7835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spc="-100" dirty="0">
                <a:latin typeface="Courier"/>
                <a:cs typeface="Courier"/>
              </a:rPr>
              <a:t>/id/{type}/{name} → /id/school/2060  </a:t>
            </a:r>
            <a:r>
              <a:rPr lang="en-AU" sz="1400" dirty="0"/>
              <a:t>[Canberra Grammar]</a:t>
            </a:r>
          </a:p>
        </p:txBody>
      </p:sp>
      <p:sp>
        <p:nvSpPr>
          <p:cNvPr id="9" name="Rectangle 8"/>
          <p:cNvSpPr/>
          <p:nvPr/>
        </p:nvSpPr>
        <p:spPr>
          <a:xfrm>
            <a:off x="812800" y="4942575"/>
            <a:ext cx="736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spc="-100" dirty="0">
                <a:latin typeface="Courier"/>
                <a:cs typeface="Courier"/>
              </a:rPr>
              <a:t>/doc/{type}/{name} → /doc/school/2060 </a:t>
            </a:r>
            <a:r>
              <a:rPr lang="en-AU" sz="1400" dirty="0"/>
              <a:t>[Document about Canberra Grammar]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5223" y="6299344"/>
            <a:ext cx="7759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spc="-100" dirty="0">
                <a:latin typeface="Courier"/>
                <a:cs typeface="Courier"/>
              </a:rPr>
              <a:t>/</a:t>
            </a:r>
            <a:r>
              <a:rPr lang="en-AU" sz="1400" spc="-100" dirty="0" err="1">
                <a:latin typeface="Courier"/>
                <a:cs typeface="Courier"/>
              </a:rPr>
              <a:t>def</a:t>
            </a:r>
            <a:r>
              <a:rPr lang="en-AU" sz="1400" spc="-100" dirty="0">
                <a:latin typeface="Courier"/>
                <a:cs typeface="Courier"/>
              </a:rPr>
              <a:t>/{scheme}/{concept} → /</a:t>
            </a:r>
            <a:r>
              <a:rPr lang="en-AU" sz="1400" spc="-100" dirty="0" err="1">
                <a:latin typeface="Courier"/>
                <a:cs typeface="Courier"/>
              </a:rPr>
              <a:t>def</a:t>
            </a:r>
            <a:r>
              <a:rPr lang="en-AU" sz="1400" spc="-100" dirty="0">
                <a:latin typeface="Courier"/>
                <a:cs typeface="Courier"/>
              </a:rPr>
              <a:t>/school/</a:t>
            </a:r>
            <a:r>
              <a:rPr lang="en-AU" sz="1400" dirty="0" err="1"/>
              <a:t>phaseOfEducation</a:t>
            </a:r>
            <a:r>
              <a:rPr lang="en-AU" sz="1400" dirty="0"/>
              <a:t> [Class definition]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Australian Governments’ Interactive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Functions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Thesaurus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AGIFT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7499" y="1752600"/>
            <a:ext cx="2865067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Published by</a:t>
            </a:r>
            <a:br>
              <a:rPr lang="en-US" sz="2000" dirty="0" smtClean="0"/>
            </a:br>
            <a:r>
              <a:rPr lang="en-US" sz="2000" dirty="0" smtClean="0"/>
              <a:t>National Archives</a:t>
            </a:r>
          </a:p>
          <a:p>
            <a:r>
              <a:rPr lang="en-US" sz="2000" dirty="0" smtClean="0"/>
              <a:t>Used to </a:t>
            </a:r>
            <a:r>
              <a:rPr lang="en-US" sz="2000" dirty="0"/>
              <a:t>classify Linked Datasets in the AGLDWG URI guidelines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7000" y="6344343"/>
            <a:ext cx="41819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>
                <a:solidFill>
                  <a:srgbClr val="723C3D"/>
                </a:solidFill>
                <a:latin typeface="Calibri"/>
                <a:cs typeface="Calibri"/>
              </a:rPr>
              <a:t>https://</a:t>
            </a:r>
            <a:r>
              <a:rPr lang="en-US" sz="2000" u="sng" dirty="0" err="1">
                <a:solidFill>
                  <a:srgbClr val="723C3D"/>
                </a:solidFill>
                <a:latin typeface="Calibri"/>
                <a:cs typeface="Calibri"/>
              </a:rPr>
              <a:t>data.naa.gov.au</a:t>
            </a:r>
            <a:r>
              <a:rPr lang="en-US" sz="2000" u="sng" dirty="0">
                <a:solidFill>
                  <a:srgbClr val="723C3D"/>
                </a:solidFill>
                <a:latin typeface="Calibri"/>
                <a:cs typeface="Calibri"/>
              </a:rPr>
              <a:t>/</a:t>
            </a:r>
            <a:r>
              <a:rPr lang="en-US" sz="2000" u="sng" dirty="0" err="1">
                <a:solidFill>
                  <a:srgbClr val="723C3D"/>
                </a:solidFill>
                <a:latin typeface="Calibri"/>
                <a:cs typeface="Calibri"/>
              </a:rPr>
              <a:t>def</a:t>
            </a:r>
            <a:r>
              <a:rPr lang="en-US" sz="2000" u="sng" dirty="0">
                <a:solidFill>
                  <a:srgbClr val="723C3D"/>
                </a:solidFill>
                <a:latin typeface="Calibri"/>
                <a:cs typeface="Calibri"/>
              </a:rPr>
              <a:t>/</a:t>
            </a:r>
            <a:r>
              <a:rPr lang="en-US" sz="2000" u="sng" dirty="0" err="1">
                <a:solidFill>
                  <a:srgbClr val="723C3D"/>
                </a:solidFill>
                <a:latin typeface="Calibri"/>
                <a:cs typeface="Calibri"/>
              </a:rPr>
              <a:t>agift.html</a:t>
            </a:r>
            <a:endParaRPr lang="en-US" sz="2000" u="sng" dirty="0">
              <a:solidFill>
                <a:srgbClr val="723C3D"/>
              </a:solidFill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" t="-2" r="2850" b="1959"/>
          <a:stretch/>
        </p:blipFill>
        <p:spPr>
          <a:xfrm>
            <a:off x="3832412" y="1752600"/>
            <a:ext cx="4715795" cy="4466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4099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u="sng" dirty="0">
                <a:solidFill>
                  <a:srgbClr val="723C3D"/>
                </a:solidFill>
                <a:latin typeface="Calibri"/>
                <a:ea typeface="ＭＳ Ｐゴシック" pitchFamily="34" charset="-128"/>
                <a:cs typeface="Calibri"/>
              </a:rPr>
              <a:t>http://linked.data.gov.au</a:t>
            </a:r>
          </a:p>
          <a:p>
            <a:r>
              <a:rPr lang="en-US" sz="2400" u="sng" dirty="0">
                <a:solidFill>
                  <a:srgbClr val="723C3D"/>
                </a:solidFill>
                <a:latin typeface="Calibri"/>
                <a:ea typeface="ＭＳ Ｐゴシック" pitchFamily="34" charset="-128"/>
                <a:cs typeface="Calibri"/>
              </a:rPr>
              <a:t>https://github.com/AGLDWG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474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sz="4000" dirty="0"/>
              <a:t>u</a:t>
            </a:r>
            <a:r>
              <a:rPr lang="en-US" sz="4000" dirty="0" smtClean="0"/>
              <a:t>ntil</a:t>
            </a:r>
            <a:r>
              <a:rPr lang="en-US" dirty="0" smtClean="0"/>
              <a:t> L</a:t>
            </a:r>
            <a:r>
              <a:rPr lang="en-US" sz="4000" dirty="0" smtClean="0"/>
              <a:t>INKED</a:t>
            </a:r>
            <a:r>
              <a:rPr lang="en-US" dirty="0" smtClean="0"/>
              <a:t> D</a:t>
            </a:r>
            <a:r>
              <a:rPr lang="en-US" sz="4000" dirty="0" smtClean="0"/>
              <a:t>ATA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Sir Tim Berners-Lee (again) published a design-note in 2006 on Linked Data</a:t>
            </a:r>
            <a:endParaRPr lang="en-US" dirty="0"/>
          </a:p>
        </p:txBody>
      </p:sp>
      <p:pic>
        <p:nvPicPr>
          <p:cNvPr id="2054" name="Picture 6" descr="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" t="3641" b="18689"/>
          <a:stretch/>
        </p:blipFill>
        <p:spPr bwMode="auto">
          <a:xfrm>
            <a:off x="567568" y="1765737"/>
            <a:ext cx="298593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233" y="1765737"/>
            <a:ext cx="3225800" cy="337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598130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L</a:t>
            </a:r>
            <a:r>
              <a:rPr lang="en-US" sz="4000" dirty="0" smtClean="0"/>
              <a:t>INKED</a:t>
            </a:r>
            <a:r>
              <a:rPr lang="en-US" dirty="0" smtClean="0"/>
              <a:t> D</a:t>
            </a:r>
            <a:r>
              <a:rPr lang="en-US" sz="4000" dirty="0" smtClean="0"/>
              <a:t>ATA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30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</a:t>
            </a:r>
            <a:r>
              <a:rPr lang="en-US" sz="4000" dirty="0" smtClean="0"/>
              <a:t>INKED</a:t>
            </a:r>
            <a:r>
              <a:rPr lang="en-US" dirty="0" smtClean="0"/>
              <a:t> D</a:t>
            </a:r>
            <a:r>
              <a:rPr lang="en-US" sz="4000" dirty="0" smtClean="0"/>
              <a:t>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Structured Content </a:t>
            </a:r>
            <a:r>
              <a:rPr lang="is-IS" dirty="0"/>
              <a:t>→</a:t>
            </a:r>
            <a:r>
              <a:rPr lang="en-US" dirty="0" smtClean="0"/>
              <a:t> Linked</a:t>
            </a:r>
          </a:p>
          <a:p>
            <a:pPr lvl="1"/>
            <a:r>
              <a:rPr lang="en-US" dirty="0" smtClean="0"/>
              <a:t>Understandable to humans and machines (machine-readable)</a:t>
            </a:r>
          </a:p>
          <a:p>
            <a:pPr lvl="1"/>
            <a:r>
              <a:rPr lang="en-US" dirty="0" smtClean="0"/>
              <a:t>Discoverable</a:t>
            </a:r>
          </a:p>
          <a:p>
            <a:pPr lvl="1"/>
            <a:r>
              <a:rPr lang="en-US" dirty="0" smtClean="0"/>
              <a:t>Reusable and Shareable</a:t>
            </a:r>
          </a:p>
          <a:p>
            <a:pPr lvl="1"/>
            <a:r>
              <a:rPr lang="en-US" dirty="0" smtClean="0"/>
              <a:t>Presentable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49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ea typeface="+mj-ea"/>
              </a:rPr>
              <a:t>L</a:t>
            </a:r>
            <a:r>
              <a:rPr lang="en-US" sz="4000" dirty="0" smtClean="0">
                <a:solidFill>
                  <a:schemeClr val="tx1"/>
                </a:solidFill>
                <a:ea typeface="+mj-ea"/>
              </a:rPr>
              <a:t>INKED</a:t>
            </a:r>
            <a:r>
              <a:rPr lang="en-US" dirty="0" smtClean="0">
                <a:solidFill>
                  <a:schemeClr val="tx1"/>
                </a:solidFill>
                <a:ea typeface="+mj-ea"/>
              </a:rPr>
              <a:t> D</a:t>
            </a:r>
            <a:r>
              <a:rPr lang="en-US" sz="4000" dirty="0" smtClean="0">
                <a:solidFill>
                  <a:schemeClr val="tx1"/>
                </a:solidFill>
                <a:ea typeface="+mj-ea"/>
              </a:rPr>
              <a:t>ATA</a:t>
            </a:r>
            <a:r>
              <a:rPr lang="en-US" dirty="0" smtClean="0">
                <a:solidFill>
                  <a:schemeClr val="tx1"/>
                </a:solidFill>
                <a:ea typeface="+mj-ea"/>
              </a:rPr>
              <a:t> P</a:t>
            </a:r>
            <a:r>
              <a:rPr lang="en-US" sz="4000" dirty="0" smtClean="0">
                <a:solidFill>
                  <a:schemeClr val="tx1"/>
                </a:solidFill>
                <a:ea typeface="+mj-ea"/>
              </a:rPr>
              <a:t>RINCIPLES</a:t>
            </a:r>
            <a:endParaRPr lang="en-US" sz="40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3222" indent="-514350">
              <a:buAutoNum type="arabicPeriod"/>
            </a:pPr>
            <a:r>
              <a:rPr lang="en-US" u="sng" dirty="0" smtClean="0"/>
              <a:t>Identify</a:t>
            </a:r>
            <a:r>
              <a:rPr lang="en-US" dirty="0" smtClean="0"/>
              <a:t> </a:t>
            </a:r>
            <a:r>
              <a:rPr lang="en-US" i="1" dirty="0">
                <a:solidFill>
                  <a:srgbClr val="800000"/>
                </a:solidFill>
              </a:rPr>
              <a:t>‘</a:t>
            </a:r>
            <a:r>
              <a:rPr lang="en-US" i="1" dirty="0">
                <a:solidFill>
                  <a:srgbClr val="723C3D"/>
                </a:solidFill>
              </a:rPr>
              <a:t>THINGS</a:t>
            </a:r>
            <a:r>
              <a:rPr lang="en-US" i="1" dirty="0">
                <a:solidFill>
                  <a:srgbClr val="800000"/>
                </a:solidFill>
              </a:rPr>
              <a:t>’</a:t>
            </a:r>
          </a:p>
          <a:p>
            <a:pPr marL="1033272" lvl="1" indent="-514350">
              <a:buAutoNum type="arabicPeriod"/>
            </a:pPr>
            <a:endParaRPr lang="en-US" dirty="0" smtClean="0"/>
          </a:p>
          <a:p>
            <a:pPr marL="633222" indent="-514350">
              <a:buFont typeface="+mj-lt"/>
              <a:buAutoNum type="arabicPeriod"/>
            </a:pPr>
            <a:r>
              <a:rPr lang="en-US" dirty="0" smtClean="0"/>
              <a:t>Make </a:t>
            </a:r>
            <a:r>
              <a:rPr lang="en-US" i="1" dirty="0" smtClean="0">
                <a:solidFill>
                  <a:srgbClr val="800000"/>
                </a:solidFill>
              </a:rPr>
              <a:t>‘</a:t>
            </a:r>
            <a:r>
              <a:rPr lang="en-US" i="1" dirty="0">
                <a:solidFill>
                  <a:srgbClr val="723C3D"/>
                </a:solidFill>
              </a:rPr>
              <a:t>THINGS</a:t>
            </a:r>
            <a:r>
              <a:rPr lang="en-US" i="1" dirty="0">
                <a:solidFill>
                  <a:srgbClr val="800000"/>
                </a:solidFill>
              </a:rPr>
              <a:t>’</a:t>
            </a:r>
            <a:r>
              <a:rPr lang="en-US" i="1" dirty="0"/>
              <a:t> </a:t>
            </a:r>
            <a:r>
              <a:rPr lang="en-US" u="sng" dirty="0" smtClean="0"/>
              <a:t>available online</a:t>
            </a:r>
          </a:p>
          <a:p>
            <a:pPr marL="971550" lvl="1" indent="-514350">
              <a:buAutoNum type="arabicPeriod"/>
            </a:pPr>
            <a:endParaRPr lang="en-US" dirty="0" smtClean="0"/>
          </a:p>
          <a:p>
            <a:pPr marL="633222" indent="-514350">
              <a:buFont typeface="+mj-lt"/>
              <a:buAutoNum type="arabicPeriod"/>
            </a:pPr>
            <a:r>
              <a:rPr lang="en-US" dirty="0" smtClean="0"/>
              <a:t>Provide </a:t>
            </a:r>
            <a:r>
              <a:rPr lang="en-US" u="sng" dirty="0" smtClean="0"/>
              <a:t>machine-readable information</a:t>
            </a:r>
          </a:p>
          <a:p>
            <a:pPr marL="1033272" lvl="1" indent="-514350">
              <a:buFont typeface="+mj-lt"/>
              <a:buAutoNum type="arabicPeriod"/>
            </a:pPr>
            <a:endParaRPr lang="en-US" sz="2600" b="1" dirty="0">
              <a:solidFill>
                <a:srgbClr val="672020"/>
              </a:solidFill>
            </a:endParaRPr>
          </a:p>
          <a:p>
            <a:pPr marL="633222" indent="-514350">
              <a:buFont typeface="+mj-lt"/>
              <a:buAutoNum type="arabicPeriod"/>
            </a:pPr>
            <a:r>
              <a:rPr lang="en-US" dirty="0"/>
              <a:t>Include </a:t>
            </a:r>
            <a:r>
              <a:rPr lang="en-US" u="sng" dirty="0"/>
              <a:t>links</a:t>
            </a:r>
            <a:r>
              <a:rPr lang="en-US" dirty="0"/>
              <a:t> to </a:t>
            </a:r>
            <a:r>
              <a:rPr lang="en-US" dirty="0" smtClean="0"/>
              <a:t>other ‘</a:t>
            </a:r>
            <a:r>
              <a:rPr lang="en-US" i="1" dirty="0" smtClean="0">
                <a:solidFill>
                  <a:srgbClr val="723C3D"/>
                </a:solidFill>
              </a:rPr>
              <a:t>THINGS</a:t>
            </a:r>
            <a:r>
              <a:rPr lang="en-US" i="1" dirty="0" smtClean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94777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1. </a:t>
            </a:r>
            <a:r>
              <a:rPr lang="en-US" u="sng" dirty="0" smtClean="0">
                <a:solidFill>
                  <a:srgbClr val="000000"/>
                </a:solidFill>
                <a:cs typeface="Calibri"/>
              </a:rPr>
              <a:t>I</a:t>
            </a:r>
            <a:r>
              <a:rPr lang="en-US" sz="4000" u="sng" dirty="0" smtClean="0">
                <a:solidFill>
                  <a:srgbClr val="000000"/>
                </a:solidFill>
                <a:cs typeface="Calibri"/>
              </a:rPr>
              <a:t>DENTIFY</a:t>
            </a:r>
            <a:r>
              <a:rPr lang="en-US" dirty="0" smtClean="0">
                <a:solidFill>
                  <a:srgbClr val="000000"/>
                </a:solidFill>
                <a:cs typeface="Calibri"/>
              </a:rPr>
              <a:t> </a:t>
            </a:r>
            <a:r>
              <a:rPr lang="en-US" i="1" dirty="0" smtClean="0">
                <a:solidFill>
                  <a:srgbClr val="000000"/>
                </a:solidFill>
                <a:cs typeface="Calibri"/>
              </a:rPr>
              <a:t>‘</a:t>
            </a:r>
            <a:r>
              <a:rPr lang="en-US" i="1" dirty="0">
                <a:solidFill>
                  <a:srgbClr val="800000"/>
                </a:solidFill>
                <a:cs typeface="Calibri"/>
              </a:rPr>
              <a:t>THINGS</a:t>
            </a:r>
            <a:r>
              <a:rPr lang="en-US" i="1" dirty="0">
                <a:solidFill>
                  <a:srgbClr val="000000"/>
                </a:solidFill>
                <a:cs typeface="Calibri"/>
              </a:rPr>
              <a:t>’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26105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URI – Uniform Resource Identifier</a:t>
            </a:r>
          </a:p>
          <a:p>
            <a:pPr lvl="1">
              <a:buNone/>
            </a:pPr>
            <a:r>
              <a:rPr lang="en-US" sz="2600" dirty="0" smtClean="0"/>
              <a:t>Compact </a:t>
            </a:r>
            <a:r>
              <a:rPr lang="en-US" sz="2600" b="1" dirty="0" smtClean="0">
                <a:solidFill>
                  <a:srgbClr val="672020"/>
                </a:solidFill>
              </a:rPr>
              <a:t>sequence of characters </a:t>
            </a:r>
            <a:r>
              <a:rPr lang="en-US" sz="2600" dirty="0" smtClean="0"/>
              <a:t>…</a:t>
            </a:r>
          </a:p>
          <a:p>
            <a:pPr lvl="1">
              <a:buNone/>
            </a:pPr>
            <a:r>
              <a:rPr lang="en-US" sz="2600" dirty="0" smtClean="0"/>
              <a:t>… </a:t>
            </a:r>
            <a:r>
              <a:rPr lang="en-US" sz="2600" b="1" dirty="0" smtClean="0">
                <a:solidFill>
                  <a:srgbClr val="672020"/>
                </a:solidFill>
              </a:rPr>
              <a:t>identifies</a:t>
            </a:r>
            <a:r>
              <a:rPr lang="en-US" sz="2600" dirty="0" smtClean="0"/>
              <a:t> an abstract or physical resource</a:t>
            </a:r>
          </a:p>
          <a:p>
            <a:pPr marL="457200" lvl="1" indent="0">
              <a:buNone/>
            </a:pPr>
            <a:r>
              <a:rPr lang="en-US" sz="2600" dirty="0" smtClean="0"/>
              <a:t>[RFC3986</a:t>
            </a:r>
            <a:r>
              <a:rPr lang="en-US" sz="2600" dirty="0"/>
              <a:t>]</a:t>
            </a:r>
            <a:endParaRPr lang="en-US" sz="2600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Linked Data </a:t>
            </a:r>
            <a:r>
              <a:rPr lang="en-US" b="1" dirty="0" smtClean="0">
                <a:sym typeface="Symbol"/>
              </a:rPr>
              <a:t></a:t>
            </a:r>
            <a:r>
              <a:rPr lang="en-US" dirty="0" smtClean="0"/>
              <a:t> URI = URL</a:t>
            </a:r>
            <a:br>
              <a:rPr lang="en-US" dirty="0" smtClean="0"/>
            </a:br>
            <a:r>
              <a:rPr lang="en-US" sz="1900" u="sng" dirty="0">
                <a:solidFill>
                  <a:srgbClr val="723C3D"/>
                </a:solidFill>
                <a:latin typeface="Calibri"/>
                <a:cs typeface="Calibri"/>
              </a:rPr>
              <a:t>https://</a:t>
            </a:r>
            <a:r>
              <a:rPr lang="en-US" sz="1900" u="sng" dirty="0" err="1">
                <a:solidFill>
                  <a:srgbClr val="723C3D"/>
                </a:solidFill>
                <a:latin typeface="Calibri"/>
                <a:cs typeface="Calibri"/>
              </a:rPr>
              <a:t>data.naa.gov.au</a:t>
            </a:r>
            <a:r>
              <a:rPr lang="en-US" sz="1900" u="sng" dirty="0">
                <a:solidFill>
                  <a:srgbClr val="723C3D"/>
                </a:solidFill>
                <a:latin typeface="Calibri"/>
                <a:cs typeface="Calibri"/>
              </a:rPr>
              <a:t>/</a:t>
            </a:r>
            <a:r>
              <a:rPr lang="en-US" sz="1900" u="sng" dirty="0" err="1">
                <a:solidFill>
                  <a:srgbClr val="723C3D"/>
                </a:solidFill>
                <a:latin typeface="Calibri"/>
                <a:cs typeface="Calibri"/>
              </a:rPr>
              <a:t>def</a:t>
            </a:r>
            <a:r>
              <a:rPr lang="en-US" sz="1900" u="sng" dirty="0">
                <a:solidFill>
                  <a:srgbClr val="723C3D"/>
                </a:solidFill>
                <a:latin typeface="Calibri"/>
                <a:cs typeface="Calibri"/>
              </a:rPr>
              <a:t>/</a:t>
            </a:r>
            <a:r>
              <a:rPr lang="en-US" sz="1900" u="sng" dirty="0" err="1">
                <a:solidFill>
                  <a:srgbClr val="723C3D"/>
                </a:solidFill>
                <a:latin typeface="Calibri"/>
                <a:cs typeface="Calibri"/>
              </a:rPr>
              <a:t>agift</a:t>
            </a:r>
            <a:r>
              <a:rPr lang="en-US" sz="1900" u="sng" dirty="0">
                <a:solidFill>
                  <a:srgbClr val="723C3D"/>
                </a:solidFill>
                <a:latin typeface="Calibri"/>
                <a:cs typeface="Calibri"/>
              </a:rPr>
              <a:t>/Communications-infrastructure</a:t>
            </a:r>
            <a:endParaRPr lang="en-US" sz="1800" u="sng" dirty="0">
              <a:solidFill>
                <a:srgbClr val="723C3D"/>
              </a:solidFill>
            </a:endParaRPr>
          </a:p>
          <a:p>
            <a:endParaRPr lang="en-US" sz="1800" u="sng" dirty="0">
              <a:solidFill>
                <a:srgbClr val="723C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843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1. </a:t>
            </a:r>
            <a:r>
              <a:rPr lang="en-US" u="sng" dirty="0" smtClean="0">
                <a:solidFill>
                  <a:srgbClr val="000000"/>
                </a:solidFill>
                <a:cs typeface="Calibri"/>
              </a:rPr>
              <a:t>I</a:t>
            </a:r>
            <a:r>
              <a:rPr lang="en-US" sz="4000" u="sng" dirty="0" smtClean="0">
                <a:solidFill>
                  <a:srgbClr val="000000"/>
                </a:solidFill>
                <a:cs typeface="Calibri"/>
              </a:rPr>
              <a:t>DENTIFY</a:t>
            </a:r>
            <a:r>
              <a:rPr lang="en-US" dirty="0" smtClean="0">
                <a:solidFill>
                  <a:srgbClr val="000000"/>
                </a:solidFill>
                <a:cs typeface="Calibri"/>
              </a:rPr>
              <a:t> </a:t>
            </a:r>
            <a:r>
              <a:rPr lang="en-US" i="1" dirty="0" smtClean="0">
                <a:solidFill>
                  <a:srgbClr val="000000"/>
                </a:solidFill>
                <a:cs typeface="Calibri"/>
              </a:rPr>
              <a:t>‘</a:t>
            </a:r>
            <a:r>
              <a:rPr lang="en-US" i="1" dirty="0" smtClean="0">
                <a:solidFill>
                  <a:srgbClr val="723C3D"/>
                </a:solidFill>
                <a:cs typeface="Calibri"/>
              </a:rPr>
              <a:t>THINGS</a:t>
            </a:r>
            <a:r>
              <a:rPr lang="en-US" i="1" dirty="0" smtClean="0">
                <a:solidFill>
                  <a:srgbClr val="000000"/>
                </a:solidFill>
                <a:cs typeface="Calibri"/>
              </a:rPr>
              <a:t>’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Identifying and naming real</a:t>
            </a:r>
            <a:r>
              <a:rPr lang="en-US" sz="2800" dirty="0"/>
              <a:t>-world and abstract </a:t>
            </a:r>
            <a:r>
              <a:rPr lang="en-US" sz="2800" i="1" dirty="0" smtClean="0">
                <a:solidFill>
                  <a:srgbClr val="800000"/>
                </a:solidFill>
              </a:rPr>
              <a:t>‘</a:t>
            </a:r>
            <a:r>
              <a:rPr lang="en-US" sz="2800" i="1" dirty="0" smtClean="0">
                <a:solidFill>
                  <a:srgbClr val="723C3D"/>
                </a:solidFill>
              </a:rPr>
              <a:t>THINGS</a:t>
            </a:r>
            <a:r>
              <a:rPr lang="en-US" sz="2800" i="1" dirty="0" smtClean="0">
                <a:solidFill>
                  <a:srgbClr val="800000"/>
                </a:solidFill>
              </a:rPr>
              <a:t>’</a:t>
            </a:r>
            <a:r>
              <a:rPr lang="en-US" sz="2800" dirty="0" smtClean="0"/>
              <a:t> with </a:t>
            </a:r>
            <a:r>
              <a:rPr lang="en-US" sz="2800" dirty="0"/>
              <a:t>URIs is extremely </a:t>
            </a:r>
            <a:r>
              <a:rPr lang="en-US" sz="2800" dirty="0" smtClean="0"/>
              <a:t>powerful, because:</a:t>
            </a:r>
          </a:p>
          <a:p>
            <a:r>
              <a:rPr lang="en-US" sz="2800" dirty="0" smtClean="0"/>
              <a:t>it </a:t>
            </a:r>
            <a:r>
              <a:rPr lang="en-US" sz="2800" u="sng" dirty="0" smtClean="0"/>
              <a:t>does not </a:t>
            </a:r>
            <a:r>
              <a:rPr lang="en-US" sz="2800" u="sng" dirty="0"/>
              <a:t>require any up-front </a:t>
            </a:r>
            <a:r>
              <a:rPr lang="en-US" sz="2800" u="sng" dirty="0" smtClean="0"/>
              <a:t>agreement</a:t>
            </a:r>
            <a:r>
              <a:rPr lang="en-US" sz="2800" dirty="0" smtClean="0"/>
              <a:t> as you are the owner </a:t>
            </a:r>
            <a:r>
              <a:rPr lang="en-US" sz="2800" dirty="0"/>
              <a:t>of </a:t>
            </a:r>
            <a:r>
              <a:rPr lang="en-US" sz="2800" dirty="0" smtClean="0"/>
              <a:t>that URI</a:t>
            </a:r>
          </a:p>
          <a:p>
            <a:r>
              <a:rPr lang="en-US" sz="2800" dirty="0" smtClean="0"/>
              <a:t>others can </a:t>
            </a:r>
            <a:r>
              <a:rPr lang="en-US" sz="2800" u="sng" dirty="0" smtClean="0"/>
              <a:t>reuse the URI</a:t>
            </a:r>
            <a:r>
              <a:rPr lang="en-US" sz="2800" dirty="0" smtClean="0"/>
              <a:t> and make further/other statements about that ‘</a:t>
            </a:r>
            <a:r>
              <a:rPr lang="en-US" sz="2800" i="1" dirty="0">
                <a:solidFill>
                  <a:srgbClr val="723C3D"/>
                </a:solidFill>
              </a:rPr>
              <a:t>THING</a:t>
            </a:r>
            <a:r>
              <a:rPr lang="en-US" sz="2800" dirty="0" smtClean="0"/>
              <a:t>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6636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40965</TotalTime>
  <Words>1170</Words>
  <Application>Microsoft Macintosh PowerPoint</Application>
  <PresentationFormat>On-screen Show (4:3)</PresentationFormat>
  <Paragraphs>208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Avenir Light</vt:lpstr>
      <vt:lpstr>Calibri</vt:lpstr>
      <vt:lpstr>Courier</vt:lpstr>
      <vt:lpstr>ＭＳ Ｐゴシック</vt:lpstr>
      <vt:lpstr>Symbol</vt:lpstr>
      <vt:lpstr>Arial</vt:lpstr>
      <vt:lpstr>Office Theme</vt:lpstr>
      <vt:lpstr>OPEN DATA – LINK IT! </vt:lpstr>
      <vt:lpstr>WORLD WIDE WEB (WWW)</vt:lpstr>
      <vt:lpstr>… but the WWW used only one type of link relation (hyperlinks) for years …</vt:lpstr>
      <vt:lpstr>… until LINKED DATA</vt:lpstr>
      <vt:lpstr>What is LINKED DATA?</vt:lpstr>
      <vt:lpstr>LINKED DATA</vt:lpstr>
      <vt:lpstr>LINKED DATA PRINCIPLES</vt:lpstr>
      <vt:lpstr>1. IDENTIFY ‘THINGS’</vt:lpstr>
      <vt:lpstr>1. IDENTIFY ‘THINGS’</vt:lpstr>
      <vt:lpstr>1. IDENTIFY ‘THINGS’</vt:lpstr>
      <vt:lpstr>2. MAKE ‘THINGS’ AVAILABLE ONLINE</vt:lpstr>
      <vt:lpstr>3. PROVIDE MACHINE-READABLE INFORMATION</vt:lpstr>
      <vt:lpstr>3. PROVIDE MACHINE-READABLE INFORMATION</vt:lpstr>
      <vt:lpstr>4. INCLUDE LINKS</vt:lpstr>
      <vt:lpstr>Who is using it?</vt:lpstr>
      <vt:lpstr>LINKED DATA CLOUD</vt:lpstr>
      <vt:lpstr>… but is it largely an academic exercise?</vt:lpstr>
      <vt:lpstr>Yes it was, until SCHEMA.ORG</vt:lpstr>
      <vt:lpstr>SCHEMA.ORG</vt:lpstr>
      <vt:lpstr>SCHEMA.ORG</vt:lpstr>
      <vt:lpstr>SCHEMA.ORG</vt:lpstr>
      <vt:lpstr>SCHEMA.ORG</vt:lpstr>
      <vt:lpstr>SCHEMA.ORG</vt:lpstr>
      <vt:lpstr>… and Governments need to use Linked Data and schema.org too! </vt:lpstr>
      <vt:lpstr>Looking to go to the cinema?</vt:lpstr>
      <vt:lpstr>Looking for child care benefit?</vt:lpstr>
      <vt:lpstr>PROVIDE STRUCTURED INFORMATION ABOUT ‘THINGS’?</vt:lpstr>
      <vt:lpstr>USE GOVERNMENT WIDE URIS FOR ‘THINGS’</vt:lpstr>
      <vt:lpstr>AUSTRALIAN GOVERNMENT LINKED DATA WORKING GROUP</vt:lpstr>
      <vt:lpstr>URI GUIDELINES</vt:lpstr>
      <vt:lpstr>Australian Governments’ Interactive Functions Thesaurus (AGIFT)</vt:lpstr>
      <vt:lpstr>Questions?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AGLDWG</dc:title>
  <dc:subject/>
  <dc:creator>Armin Haller</dc:creator>
  <cp:keywords/>
  <dc:description/>
  <cp:lastModifiedBy>Armin Haller</cp:lastModifiedBy>
  <cp:revision>1516</cp:revision>
  <cp:lastPrinted>2017-08-14T00:35:54Z</cp:lastPrinted>
  <dcterms:created xsi:type="dcterms:W3CDTF">2011-12-04T20:18:07Z</dcterms:created>
  <dcterms:modified xsi:type="dcterms:W3CDTF">2017-08-15T02:49:59Z</dcterms:modified>
  <cp:category/>
</cp:coreProperties>
</file>